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0"/>
  </p:notesMasterIdLst>
  <p:handoutMasterIdLst>
    <p:handoutMasterId r:id="rId61"/>
  </p:handoutMasterIdLst>
  <p:sldIdLst>
    <p:sldId id="327" r:id="rId5"/>
    <p:sldId id="330" r:id="rId6"/>
    <p:sldId id="331" r:id="rId7"/>
    <p:sldId id="332" r:id="rId8"/>
    <p:sldId id="298" r:id="rId9"/>
    <p:sldId id="263" r:id="rId10"/>
    <p:sldId id="352" r:id="rId11"/>
    <p:sldId id="350" r:id="rId12"/>
    <p:sldId id="299" r:id="rId13"/>
    <p:sldId id="302" r:id="rId14"/>
    <p:sldId id="264" r:id="rId15"/>
    <p:sldId id="266" r:id="rId16"/>
    <p:sldId id="357" r:id="rId17"/>
    <p:sldId id="358" r:id="rId18"/>
    <p:sldId id="359" r:id="rId19"/>
    <p:sldId id="360" r:id="rId20"/>
    <p:sldId id="361" r:id="rId21"/>
    <p:sldId id="362" r:id="rId22"/>
    <p:sldId id="363" r:id="rId23"/>
    <p:sldId id="370" r:id="rId24"/>
    <p:sldId id="371" r:id="rId25"/>
    <p:sldId id="353" r:id="rId26"/>
    <p:sldId id="355" r:id="rId27"/>
    <p:sldId id="354" r:id="rId28"/>
    <p:sldId id="276" r:id="rId29"/>
    <p:sldId id="303" r:id="rId30"/>
    <p:sldId id="293" r:id="rId31"/>
    <p:sldId id="294" r:id="rId32"/>
    <p:sldId id="296" r:id="rId33"/>
    <p:sldId id="333" r:id="rId34"/>
    <p:sldId id="334" r:id="rId35"/>
    <p:sldId id="335" r:id="rId36"/>
    <p:sldId id="336" r:id="rId37"/>
    <p:sldId id="337" r:id="rId38"/>
    <p:sldId id="321" r:id="rId39"/>
    <p:sldId id="374" r:id="rId40"/>
    <p:sldId id="342" r:id="rId41"/>
    <p:sldId id="343" r:id="rId42"/>
    <p:sldId id="344" r:id="rId43"/>
    <p:sldId id="345" r:id="rId44"/>
    <p:sldId id="347" r:id="rId45"/>
    <p:sldId id="348" r:id="rId46"/>
    <p:sldId id="349" r:id="rId47"/>
    <p:sldId id="288" r:id="rId48"/>
    <p:sldId id="289" r:id="rId49"/>
    <p:sldId id="320" r:id="rId50"/>
    <p:sldId id="372" r:id="rId51"/>
    <p:sldId id="274" r:id="rId52"/>
    <p:sldId id="275" r:id="rId53"/>
    <p:sldId id="338" r:id="rId54"/>
    <p:sldId id="339" r:id="rId55"/>
    <p:sldId id="340" r:id="rId56"/>
    <p:sldId id="341" r:id="rId57"/>
    <p:sldId id="346" r:id="rId58"/>
    <p:sldId id="329" r:id="rId5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53FC77-B90A-E366-211B-180E4B07D28C}" v="586" dt="2025-03-03T14:00:44.890"/>
    <p1510:client id="{7F320C4E-657C-EA71-99E3-492AEF567E10}" v="783" dt="2025-03-05T05:50:51.50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Georgii101/Applied-Data-Science-Capstone/blob/main/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&lt;Nor-</a:t>
            </a:r>
            <a:r>
              <a:rPr lang="en-US" dirty="0" err="1">
                <a:solidFill>
                  <a:schemeClr val="bg2"/>
                </a:solidFill>
                <a:latin typeface="Abadi"/>
                <a:ea typeface="SF Pro" pitchFamily="2" charset="0"/>
                <a:cs typeface="SF Pro" pitchFamily="2" charset="0"/>
              </a:rPr>
              <a:t>Arevian</a:t>
            </a:r>
            <a:r>
              <a:rPr lang="en-US" dirty="0">
                <a:solidFill>
                  <a:schemeClr val="bg2"/>
                </a:solidFill>
                <a:latin typeface="Abadi"/>
                <a:ea typeface="SF Pro" pitchFamily="2" charset="0"/>
                <a:cs typeface="SF Pro" pitchFamily="2" charset="0"/>
              </a:rPr>
              <a:t> Georgii&gt;</a:t>
            </a:r>
          </a:p>
          <a:p>
            <a:r>
              <a:rPr lang="en-US" dirty="0">
                <a:solidFill>
                  <a:schemeClr val="bg2"/>
                </a:solidFill>
                <a:latin typeface="Abadi"/>
                <a:ea typeface="SF Pro" pitchFamily="2" charset="0"/>
                <a:cs typeface="SF Pro" pitchFamily="2" charset="0"/>
              </a:rPr>
              <a:t>&lt;3/5/2025&gt;</a:t>
            </a:r>
            <a:endParaRPr lang="en-US" dirty="0">
              <a:solidFill>
                <a:schemeClr val="bg2"/>
              </a:solidFill>
              <a:ea typeface="Calibri"/>
              <a:cs typeface="Calibri"/>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626503"/>
          </a:xfrm>
          <a:prstGeom prst="rect">
            <a:avLst/>
          </a:prstGeom>
        </p:spPr>
        <p:txBody>
          <a:bodyPr lIns="91440" tIns="45720" rIns="91440" bIns="45720" anchor="t">
            <a:noAutofit/>
          </a:bodyPr>
          <a:lstStyle/>
          <a:p>
            <a:r>
              <a:rPr lang="en-US" sz="2200">
                <a:solidFill>
                  <a:schemeClr val="accent3">
                    <a:lumMod val="25000"/>
                  </a:schemeClr>
                </a:solidFill>
                <a:ea typeface="+mn-lt"/>
                <a:cs typeface="+mn-lt"/>
              </a:rPr>
              <a:t>WEB scraping to collect Falcon 9 historical launch records from a Wikipedia page titled `List of Falcon 9 and Falcon Heavy launches https://en.wikipedia.org/wiki/List_of_Falcon_9_and_Falcon_Heavy_launches</a:t>
            </a:r>
            <a:endParaRPr lang="en-US">
              <a:solidFill>
                <a:schemeClr val="accent3">
                  <a:lumMod val="25000"/>
                </a:schemeClr>
              </a:solidFill>
              <a:ea typeface="Calibri"/>
              <a:cs typeface="Calibri"/>
            </a:endParaRPr>
          </a:p>
          <a:p>
            <a:pPr>
              <a:lnSpc>
                <a:spcPct val="100000"/>
              </a:lnSpc>
              <a:spcBef>
                <a:spcPts val="1400"/>
              </a:spcBef>
            </a:pPr>
            <a:r>
              <a:rPr lang="en-US" sz="2200">
                <a:solidFill>
                  <a:schemeClr val="accent3">
                    <a:lumMod val="25000"/>
                  </a:schemeClr>
                </a:solidFill>
                <a:latin typeface="Abadi"/>
              </a:rPr>
              <a:t>WEB scraping notebook </a:t>
            </a:r>
            <a:r>
              <a:rPr lang="en-US" sz="2200">
                <a:solidFill>
                  <a:schemeClr val="accent3">
                    <a:lumMod val="25000"/>
                  </a:schemeClr>
                </a:solidFill>
                <a:ea typeface="+mn-lt"/>
                <a:cs typeface="+mn-lt"/>
              </a:rPr>
              <a:t>https://github.com/Georgii101/Applied-Data-Science-Capstone/blob/main/jupyter-labs-webscraping.ipynb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7" name="Content Placeholder 4">
            <a:extLst>
              <a:ext uri="{FF2B5EF4-FFF2-40B4-BE49-F238E27FC236}">
                <a16:creationId xmlns:a16="http://schemas.microsoft.com/office/drawing/2014/main" id="{30D7C02F-9946-1BE7-B5DD-D2410575FF56}"/>
              </a:ext>
            </a:extLst>
          </p:cNvPr>
          <p:cNvSpPr txBox="1">
            <a:spLocks/>
          </p:cNvSpPr>
          <p:nvPr/>
        </p:nvSpPr>
        <p:spPr>
          <a:xfrm>
            <a:off x="5578109" y="1411288"/>
            <a:ext cx="6516077" cy="5349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endParaRPr lang="en-US" sz="1200">
              <a:solidFill>
                <a:schemeClr val="accent3">
                  <a:lumMod val="25000"/>
                </a:schemeClr>
              </a:solidFill>
              <a:ea typeface="Calibri"/>
              <a:cs typeface="Calibri"/>
            </a:endParaRPr>
          </a:p>
          <a:p>
            <a:pPr>
              <a:buFont typeface="Arial" panose="020B0604020202020204" pitchFamily="34" charset="0"/>
              <a:buNone/>
            </a:pPr>
            <a:endParaRPr lang="en-US" sz="1200">
              <a:solidFill>
                <a:schemeClr val="accent3">
                  <a:lumMod val="25000"/>
                </a:schemeClr>
              </a:solidFill>
              <a:latin typeface="Calibri"/>
              <a:ea typeface="Calibri"/>
              <a:cs typeface="Calibri"/>
            </a:endParaRPr>
          </a:p>
          <a:p>
            <a:pPr marL="0" indent="0">
              <a:buFont typeface="Arial" panose="020B0604020202020204" pitchFamily="34" charset="0"/>
              <a:buNone/>
            </a:pPr>
            <a:endParaRPr lang="en-US" sz="1200">
              <a:solidFill>
                <a:schemeClr val="accent3">
                  <a:lumMod val="25000"/>
                </a:schemeClr>
              </a:solidFill>
              <a:latin typeface="Source Sans Pro"/>
              <a:ea typeface="Source Sans Pro"/>
              <a:cs typeface="Calibri"/>
            </a:endParaRPr>
          </a:p>
        </p:txBody>
      </p:sp>
      <p:sp>
        <p:nvSpPr>
          <p:cNvPr id="9" name="Блок-схема: процесс 8">
            <a:extLst>
              <a:ext uri="{FF2B5EF4-FFF2-40B4-BE49-F238E27FC236}">
                <a16:creationId xmlns:a16="http://schemas.microsoft.com/office/drawing/2014/main" id="{39BC6F02-352E-1BA1-2CBA-95CDC1B9A6C0}"/>
              </a:ext>
            </a:extLst>
          </p:cNvPr>
          <p:cNvSpPr/>
          <p:nvPr/>
        </p:nvSpPr>
        <p:spPr>
          <a:xfrm>
            <a:off x="6743211" y="2771204"/>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accent3">
                    <a:lumMod val="25000"/>
                  </a:schemeClr>
                </a:solidFill>
                <a:ea typeface="+mn-lt"/>
                <a:cs typeface="+mn-lt"/>
              </a:rPr>
              <a:t>Request the Falcon9 Launch Wiki page</a:t>
            </a:r>
            <a:endParaRPr lang="ru-RU">
              <a:solidFill>
                <a:schemeClr val="accent3">
                  <a:lumMod val="25000"/>
                </a:schemeClr>
              </a:solidFill>
            </a:endParaRPr>
          </a:p>
        </p:txBody>
      </p:sp>
      <p:sp>
        <p:nvSpPr>
          <p:cNvPr id="12" name="Блок-схема: данные 11">
            <a:extLst>
              <a:ext uri="{FF2B5EF4-FFF2-40B4-BE49-F238E27FC236}">
                <a16:creationId xmlns:a16="http://schemas.microsoft.com/office/drawing/2014/main" id="{C692A5EB-3585-72B2-AF8E-FAF99BBBBE29}"/>
              </a:ext>
            </a:extLst>
          </p:cNvPr>
          <p:cNvSpPr/>
          <p:nvPr/>
        </p:nvSpPr>
        <p:spPr>
          <a:xfrm>
            <a:off x="6747283" y="2009204"/>
            <a:ext cx="2311399" cy="612648"/>
          </a:xfrm>
          <a:prstGeom prst="flowChartInputOutp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800" err="1">
                <a:solidFill>
                  <a:schemeClr val="accent3">
                    <a:lumMod val="25000"/>
                  </a:schemeClr>
                </a:solidFill>
                <a:ea typeface="+mn-lt"/>
                <a:cs typeface="+mn-lt"/>
              </a:rPr>
              <a:t>static_url</a:t>
            </a:r>
            <a:r>
              <a:rPr lang="en-US" sz="800">
                <a:solidFill>
                  <a:schemeClr val="accent3">
                    <a:lumMod val="25000"/>
                  </a:schemeClr>
                </a:solidFill>
                <a:ea typeface="+mn-lt"/>
                <a:cs typeface="+mn-lt"/>
              </a:rPr>
              <a:t> = "https://en.wikipedia.org/w/</a:t>
            </a:r>
            <a:r>
              <a:rPr lang="en-US" sz="800" err="1">
                <a:solidFill>
                  <a:schemeClr val="accent3">
                    <a:lumMod val="25000"/>
                  </a:schemeClr>
                </a:solidFill>
                <a:ea typeface="+mn-lt"/>
                <a:cs typeface="+mn-lt"/>
              </a:rPr>
              <a:t>index.php?title</a:t>
            </a:r>
            <a:r>
              <a:rPr lang="en-US" sz="800">
                <a:solidFill>
                  <a:schemeClr val="accent3">
                    <a:lumMod val="25000"/>
                  </a:schemeClr>
                </a:solidFill>
                <a:ea typeface="+mn-lt"/>
                <a:cs typeface="+mn-lt"/>
              </a:rPr>
              <a:t>=List_of_Falcon_9_and_Falcon_Heavy_launches&amp;oldid=1027686922"</a:t>
            </a:r>
            <a:endParaRPr lang="ru-RU" sz="800">
              <a:solidFill>
                <a:schemeClr val="accent3">
                  <a:lumMod val="25000"/>
                </a:schemeClr>
              </a:solidFill>
              <a:ea typeface="Calibri"/>
              <a:cs typeface="Calibri"/>
            </a:endParaRPr>
          </a:p>
        </p:txBody>
      </p:sp>
      <p:sp>
        <p:nvSpPr>
          <p:cNvPr id="14" name="Блок-схема: процесс 13">
            <a:extLst>
              <a:ext uri="{FF2B5EF4-FFF2-40B4-BE49-F238E27FC236}">
                <a16:creationId xmlns:a16="http://schemas.microsoft.com/office/drawing/2014/main" id="{A1B84961-623E-1DA7-F59F-57A5E3956D3C}"/>
              </a:ext>
            </a:extLst>
          </p:cNvPr>
          <p:cNvSpPr/>
          <p:nvPr/>
        </p:nvSpPr>
        <p:spPr>
          <a:xfrm>
            <a:off x="6713904" y="3552742"/>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accent3">
                    <a:lumMod val="25000"/>
                  </a:schemeClr>
                </a:solidFill>
                <a:ea typeface="+mn-lt"/>
                <a:cs typeface="+mn-lt"/>
              </a:rPr>
              <a:t>find all tables on the wiki page</a:t>
            </a:r>
            <a:endParaRPr lang="ru-RU">
              <a:solidFill>
                <a:schemeClr val="accent3">
                  <a:lumMod val="25000"/>
                </a:schemeClr>
              </a:solidFill>
            </a:endParaRPr>
          </a:p>
        </p:txBody>
      </p:sp>
      <p:sp>
        <p:nvSpPr>
          <p:cNvPr id="16" name="Блок-схема: процесс 15">
            <a:extLst>
              <a:ext uri="{FF2B5EF4-FFF2-40B4-BE49-F238E27FC236}">
                <a16:creationId xmlns:a16="http://schemas.microsoft.com/office/drawing/2014/main" id="{6DB79391-A1B5-EF37-00C0-32DD4F6C4697}"/>
              </a:ext>
            </a:extLst>
          </p:cNvPr>
          <p:cNvSpPr/>
          <p:nvPr/>
        </p:nvSpPr>
        <p:spPr>
          <a:xfrm>
            <a:off x="6713903" y="4324510"/>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rgbClr val="000000"/>
                </a:solidFill>
                <a:ea typeface="+mn-lt"/>
                <a:cs typeface="+mn-lt"/>
              </a:rPr>
              <a:t>Get the third table</a:t>
            </a:r>
            <a:endParaRPr lang="ru-RU"/>
          </a:p>
          <a:p>
            <a:pPr algn="ctr"/>
            <a:r>
              <a:rPr lang="en-US" sz="1200" err="1">
                <a:solidFill>
                  <a:srgbClr val="000000"/>
                </a:solidFill>
                <a:ea typeface="+mn-lt"/>
                <a:cs typeface="+mn-lt"/>
              </a:rPr>
              <a:t>first_launch_table</a:t>
            </a:r>
            <a:r>
              <a:rPr lang="en-US" sz="1200">
                <a:solidFill>
                  <a:srgbClr val="000000"/>
                </a:solidFill>
                <a:ea typeface="+mn-lt"/>
                <a:cs typeface="+mn-lt"/>
              </a:rPr>
              <a:t> = </a:t>
            </a:r>
            <a:r>
              <a:rPr lang="en-US" sz="1200" err="1">
                <a:solidFill>
                  <a:srgbClr val="000000"/>
                </a:solidFill>
                <a:ea typeface="+mn-lt"/>
                <a:cs typeface="+mn-lt"/>
              </a:rPr>
              <a:t>html_tables</a:t>
            </a:r>
            <a:r>
              <a:rPr lang="en-US" sz="1200">
                <a:solidFill>
                  <a:srgbClr val="000000"/>
                </a:solidFill>
                <a:ea typeface="+mn-lt"/>
                <a:cs typeface="+mn-lt"/>
              </a:rPr>
              <a:t>[2]</a:t>
            </a:r>
            <a:endParaRPr lang="en-US"/>
          </a:p>
        </p:txBody>
      </p:sp>
      <p:sp>
        <p:nvSpPr>
          <p:cNvPr id="18" name="Блок-схема: процесс 17">
            <a:extLst>
              <a:ext uri="{FF2B5EF4-FFF2-40B4-BE49-F238E27FC236}">
                <a16:creationId xmlns:a16="http://schemas.microsoft.com/office/drawing/2014/main" id="{094E9E2F-2011-75B9-E6CF-DB6E1B406734}"/>
              </a:ext>
            </a:extLst>
          </p:cNvPr>
          <p:cNvSpPr/>
          <p:nvPr/>
        </p:nvSpPr>
        <p:spPr>
          <a:xfrm>
            <a:off x="9517671" y="2038510"/>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rgbClr val="000000"/>
                </a:solidFill>
                <a:ea typeface="+mn-lt"/>
                <a:cs typeface="+mn-lt"/>
              </a:rPr>
              <a:t>extract column names</a:t>
            </a:r>
            <a:endParaRPr lang="ru-RU"/>
          </a:p>
        </p:txBody>
      </p:sp>
      <p:sp>
        <p:nvSpPr>
          <p:cNvPr id="20" name="Блок-схема: процесс 19">
            <a:extLst>
              <a:ext uri="{FF2B5EF4-FFF2-40B4-BE49-F238E27FC236}">
                <a16:creationId xmlns:a16="http://schemas.microsoft.com/office/drawing/2014/main" id="{CB3B1AC9-B5CC-42DC-1A1E-1DDB4A5DC0F0}"/>
              </a:ext>
            </a:extLst>
          </p:cNvPr>
          <p:cNvSpPr/>
          <p:nvPr/>
        </p:nvSpPr>
        <p:spPr>
          <a:xfrm>
            <a:off x="9517672" y="2780972"/>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accent3">
                    <a:lumMod val="25000"/>
                  </a:schemeClr>
                </a:solidFill>
                <a:ea typeface="+mn-lt"/>
                <a:cs typeface="+mn-lt"/>
              </a:rPr>
              <a:t>Create empty dictionary with column names</a:t>
            </a:r>
            <a:endParaRPr lang="ru-RU">
              <a:solidFill>
                <a:schemeClr val="accent3">
                  <a:lumMod val="25000"/>
                </a:schemeClr>
              </a:solidFill>
            </a:endParaRPr>
          </a:p>
        </p:txBody>
      </p:sp>
      <p:sp>
        <p:nvSpPr>
          <p:cNvPr id="22" name="Блок-схема: процесс 21">
            <a:extLst>
              <a:ext uri="{FF2B5EF4-FFF2-40B4-BE49-F238E27FC236}">
                <a16:creationId xmlns:a16="http://schemas.microsoft.com/office/drawing/2014/main" id="{7C34EF5E-8F57-A3EA-C113-839DBD27C720}"/>
              </a:ext>
            </a:extLst>
          </p:cNvPr>
          <p:cNvSpPr/>
          <p:nvPr/>
        </p:nvSpPr>
        <p:spPr>
          <a:xfrm>
            <a:off x="9537211" y="3523433"/>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accent3">
                    <a:lumMod val="25000"/>
                  </a:schemeClr>
                </a:solidFill>
                <a:ea typeface="Calibri"/>
                <a:cs typeface="Calibri"/>
              </a:rPr>
              <a:t>Parsing and copying data from HTML into dictionary.</a:t>
            </a:r>
            <a:endParaRPr lang="ru-RU">
              <a:solidFill>
                <a:schemeClr val="accent3">
                  <a:lumMod val="25000"/>
                </a:schemeClr>
              </a:solidFill>
            </a:endParaRPr>
          </a:p>
        </p:txBody>
      </p:sp>
      <p:sp>
        <p:nvSpPr>
          <p:cNvPr id="24" name="Блок-схема: процесс 23">
            <a:extLst>
              <a:ext uri="{FF2B5EF4-FFF2-40B4-BE49-F238E27FC236}">
                <a16:creationId xmlns:a16="http://schemas.microsoft.com/office/drawing/2014/main" id="{66FB5847-692B-2AF6-9CD8-28CDE7F0D881}"/>
              </a:ext>
            </a:extLst>
          </p:cNvPr>
          <p:cNvSpPr/>
          <p:nvPr/>
        </p:nvSpPr>
        <p:spPr>
          <a:xfrm>
            <a:off x="9537210" y="4285434"/>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accent3">
                    <a:lumMod val="25000"/>
                  </a:schemeClr>
                </a:solidFill>
                <a:ea typeface="+mn-lt"/>
                <a:cs typeface="+mn-lt"/>
              </a:rPr>
              <a:t>Convert dictionary into </a:t>
            </a:r>
            <a:r>
              <a:rPr lang="en-US" sz="1200" err="1">
                <a:solidFill>
                  <a:schemeClr val="accent3">
                    <a:lumMod val="25000"/>
                  </a:schemeClr>
                </a:solidFill>
                <a:ea typeface="+mn-lt"/>
                <a:cs typeface="+mn-lt"/>
              </a:rPr>
              <a:t>dataframe</a:t>
            </a:r>
            <a:r>
              <a:rPr lang="en-US" sz="1200">
                <a:solidFill>
                  <a:schemeClr val="accent3">
                    <a:lumMod val="25000"/>
                  </a:schemeClr>
                </a:solidFill>
                <a:ea typeface="+mn-lt"/>
                <a:cs typeface="+mn-lt"/>
              </a:rPr>
              <a:t> </a:t>
            </a:r>
            <a:endParaRPr lang="en-US" sz="1200">
              <a:solidFill>
                <a:schemeClr val="accent3">
                  <a:lumMod val="25000"/>
                </a:schemeClr>
              </a:solidFill>
              <a:ea typeface="Calibri"/>
              <a:cs typeface="Calibri"/>
            </a:endParaRPr>
          </a:p>
        </p:txBody>
      </p:sp>
      <p:sp>
        <p:nvSpPr>
          <p:cNvPr id="42" name="Блок-схема: знак завершения 41">
            <a:extLst>
              <a:ext uri="{FF2B5EF4-FFF2-40B4-BE49-F238E27FC236}">
                <a16:creationId xmlns:a16="http://schemas.microsoft.com/office/drawing/2014/main" id="{556F191F-32AF-2E8A-118C-A077261526B2}"/>
              </a:ext>
            </a:extLst>
          </p:cNvPr>
          <p:cNvSpPr/>
          <p:nvPr/>
        </p:nvSpPr>
        <p:spPr>
          <a:xfrm>
            <a:off x="7444968" y="1567147"/>
            <a:ext cx="914400" cy="30175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a:ea typeface="Calibri"/>
                <a:cs typeface="Calibri"/>
              </a:rPr>
              <a:t>Start</a:t>
            </a:r>
            <a:endParaRPr lang="ru-RU"/>
          </a:p>
        </p:txBody>
      </p:sp>
      <p:sp>
        <p:nvSpPr>
          <p:cNvPr id="44" name="Блок-схема: знак завершения 43">
            <a:extLst>
              <a:ext uri="{FF2B5EF4-FFF2-40B4-BE49-F238E27FC236}">
                <a16:creationId xmlns:a16="http://schemas.microsoft.com/office/drawing/2014/main" id="{0421AD9C-0468-D2FF-AB27-D648F5E13F34}"/>
              </a:ext>
            </a:extLst>
          </p:cNvPr>
          <p:cNvSpPr/>
          <p:nvPr/>
        </p:nvSpPr>
        <p:spPr>
          <a:xfrm>
            <a:off x="10082660" y="5181762"/>
            <a:ext cx="914400" cy="30175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ru-RU" err="1">
                <a:ea typeface="Calibri"/>
                <a:cs typeface="Calibri"/>
              </a:rPr>
              <a:t>Finish</a:t>
            </a:r>
            <a:endParaRPr lang="ru-RU" err="1"/>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5317"/>
            <a:ext cx="7383267" cy="5162999"/>
          </a:xfrm>
          <a:prstGeom prst="rect">
            <a:avLst/>
          </a:prstGeom>
        </p:spPr>
        <p:txBody>
          <a:bodyPr lIns="91440" tIns="45720" rIns="91440" bIns="45720" anchor="t"/>
          <a:lstStyle/>
          <a:p>
            <a:pPr marL="0" indent="0">
              <a:buNone/>
            </a:pPr>
            <a:r>
              <a:rPr lang="en-US" sz="1600">
                <a:solidFill>
                  <a:schemeClr val="accent3">
                    <a:lumMod val="25000"/>
                  </a:schemeClr>
                </a:solidFill>
                <a:latin typeface="Calibri"/>
                <a:ea typeface="Source Sans Pro"/>
                <a:cs typeface="Calibri"/>
              </a:rPr>
              <a:t>In the </a:t>
            </a:r>
            <a:r>
              <a:rPr lang="en-US" sz="1600" err="1">
                <a:solidFill>
                  <a:schemeClr val="accent3">
                    <a:lumMod val="25000"/>
                  </a:schemeClr>
                </a:solidFill>
                <a:latin typeface="Calibri"/>
                <a:ea typeface="Source Sans Pro"/>
                <a:cs typeface="Calibri"/>
              </a:rPr>
              <a:t>dataframe</a:t>
            </a:r>
            <a:r>
              <a:rPr lang="en-US" sz="1600">
                <a:solidFill>
                  <a:schemeClr val="accent3">
                    <a:lumMod val="25000"/>
                  </a:schemeClr>
                </a:solidFill>
                <a:latin typeface="Calibri"/>
                <a:ea typeface="Source Sans Pro"/>
                <a:cs typeface="Calibri"/>
              </a:rPr>
              <a:t> there is the column Outcome indicates if the first stage successfully landed.  </a:t>
            </a:r>
            <a:endParaRPr lang="en-US" sz="1600">
              <a:solidFill>
                <a:schemeClr val="accent3">
                  <a:lumMod val="25000"/>
                </a:schemeClr>
              </a:solidFill>
              <a:latin typeface="Calibri"/>
              <a:ea typeface="Calibri"/>
              <a:cs typeface="Calibri"/>
            </a:endParaRPr>
          </a:p>
          <a:p>
            <a:pPr marL="0" indent="0">
              <a:buNone/>
            </a:pPr>
            <a:r>
              <a:rPr lang="en-US" sz="1600">
                <a:solidFill>
                  <a:schemeClr val="accent3">
                    <a:lumMod val="25000"/>
                  </a:schemeClr>
                </a:solidFill>
                <a:latin typeface="Calibri"/>
                <a:ea typeface="Source Sans Pro"/>
                <a:cs typeface="Calibri"/>
              </a:rPr>
              <a:t>There are 8 of them:</a:t>
            </a:r>
            <a:endParaRPr lang="en-US" sz="1600">
              <a:solidFill>
                <a:schemeClr val="accent3">
                  <a:lumMod val="25000"/>
                </a:schemeClr>
              </a:solidFill>
              <a:latin typeface="Calibri"/>
              <a:ea typeface="Calibri"/>
              <a:cs typeface="Calibri"/>
            </a:endParaRPr>
          </a:p>
          <a:p>
            <a:pPr marL="0" indent="0">
              <a:buNone/>
            </a:pPr>
            <a:r>
              <a:rPr lang="en-US" sz="1600">
                <a:solidFill>
                  <a:schemeClr val="accent3">
                    <a:lumMod val="25000"/>
                  </a:schemeClr>
                </a:solidFill>
                <a:latin typeface="Calibri"/>
                <a:ea typeface="Source Sans Pro"/>
                <a:cs typeface="Calibri"/>
              </a:rPr>
              <a:t>-True Ocean means the mission outcome was successfully landed to a specific region of the ocean while False Ocean means the mission outcome was unsuccessfully landed to a specific region of the ocean. </a:t>
            </a:r>
            <a:endParaRPr lang="en-US" sz="1600">
              <a:solidFill>
                <a:schemeClr val="accent3">
                  <a:lumMod val="25000"/>
                </a:schemeClr>
              </a:solidFill>
              <a:latin typeface="Calibri"/>
              <a:ea typeface="Calibri" panose="020F0502020204030204"/>
              <a:cs typeface="Calibri"/>
            </a:endParaRPr>
          </a:p>
          <a:p>
            <a:pPr marL="0" indent="0">
              <a:buNone/>
            </a:pPr>
            <a:r>
              <a:rPr lang="en-US" sz="1600">
                <a:solidFill>
                  <a:schemeClr val="accent3">
                    <a:lumMod val="25000"/>
                  </a:schemeClr>
                </a:solidFill>
                <a:latin typeface="Calibri"/>
                <a:ea typeface="Source Sans Pro"/>
                <a:cs typeface="Calibri"/>
              </a:rPr>
              <a:t>-True RTLS means the mission outcome was successfully landed to a ground pad False RTLS means the mission outcome was unsuccessfully landed to a ground pad.</a:t>
            </a:r>
            <a:endParaRPr lang="en-US" sz="1600">
              <a:solidFill>
                <a:schemeClr val="accent3">
                  <a:lumMod val="25000"/>
                </a:schemeClr>
              </a:solidFill>
              <a:latin typeface="Calibri"/>
              <a:ea typeface="Calibri"/>
              <a:cs typeface="Calibri"/>
            </a:endParaRPr>
          </a:p>
          <a:p>
            <a:pPr marL="0" indent="0">
              <a:buNone/>
            </a:pPr>
            <a:r>
              <a:rPr lang="en-US" sz="1600">
                <a:solidFill>
                  <a:schemeClr val="accent3">
                    <a:lumMod val="25000"/>
                  </a:schemeClr>
                </a:solidFill>
                <a:latin typeface="Calibri"/>
                <a:ea typeface="Source Sans Pro"/>
                <a:cs typeface="Calibri"/>
              </a:rPr>
              <a:t>-True ASDS means the mission outcome was successfully landed to a drone ship False ASDS means the mission outcome was unsuccessfully landed to a drone ship. </a:t>
            </a:r>
            <a:endParaRPr lang="en-US" sz="1600">
              <a:solidFill>
                <a:schemeClr val="accent3">
                  <a:lumMod val="25000"/>
                </a:schemeClr>
              </a:solidFill>
              <a:latin typeface="Calibri"/>
              <a:ea typeface="Calibri"/>
              <a:cs typeface="Calibri"/>
            </a:endParaRPr>
          </a:p>
          <a:p>
            <a:pPr marL="0" indent="0">
              <a:buNone/>
            </a:pPr>
            <a:r>
              <a:rPr lang="en-US" sz="1600">
                <a:solidFill>
                  <a:schemeClr val="accent3">
                    <a:lumMod val="25000"/>
                  </a:schemeClr>
                </a:solidFill>
                <a:latin typeface="Calibri"/>
                <a:ea typeface="Source Sans Pro"/>
                <a:cs typeface="Calibri"/>
              </a:rPr>
              <a:t>-None ASDS and None </a:t>
            </a:r>
            <a:r>
              <a:rPr lang="en-US" sz="1600" err="1">
                <a:solidFill>
                  <a:schemeClr val="accent3">
                    <a:lumMod val="25000"/>
                  </a:schemeClr>
                </a:solidFill>
                <a:latin typeface="Calibri"/>
                <a:ea typeface="Source Sans Pro"/>
                <a:cs typeface="Calibri"/>
              </a:rPr>
              <a:t>None</a:t>
            </a:r>
            <a:r>
              <a:rPr lang="en-US" sz="1600">
                <a:solidFill>
                  <a:schemeClr val="accent3">
                    <a:lumMod val="25000"/>
                  </a:schemeClr>
                </a:solidFill>
                <a:latin typeface="Calibri"/>
                <a:ea typeface="Source Sans Pro"/>
                <a:cs typeface="Calibri"/>
              </a:rPr>
              <a:t> these represent a failure to land.</a:t>
            </a:r>
            <a:endParaRPr lang="en-US" sz="1600">
              <a:solidFill>
                <a:schemeClr val="accent3">
                  <a:lumMod val="25000"/>
                </a:schemeClr>
              </a:solidFill>
              <a:latin typeface="Calibri"/>
              <a:ea typeface="Calibri"/>
              <a:cs typeface="Calibri"/>
            </a:endParaRPr>
          </a:p>
          <a:p>
            <a:pPr marL="0" indent="0">
              <a:buNone/>
            </a:pPr>
            <a:r>
              <a:rPr lang="en-US" sz="1600">
                <a:solidFill>
                  <a:schemeClr val="accent3">
                    <a:lumMod val="25000"/>
                  </a:schemeClr>
                </a:solidFill>
                <a:latin typeface="Calibri"/>
                <a:ea typeface="Source Sans Pro"/>
                <a:cs typeface="Calibri"/>
              </a:rPr>
              <a:t>,We would like landing outcomes to be converted to Classes (either 0 or 1). </a:t>
            </a:r>
            <a:endParaRPr lang="en-US" sz="1600">
              <a:solidFill>
                <a:schemeClr val="accent3">
                  <a:lumMod val="25000"/>
                </a:schemeClr>
              </a:solidFill>
              <a:latin typeface="Calibri"/>
              <a:ea typeface="Calibri"/>
              <a:cs typeface="Calibri"/>
            </a:endParaRPr>
          </a:p>
          <a:p>
            <a:r>
              <a:rPr lang="en-US" sz="1600">
                <a:solidFill>
                  <a:schemeClr val="accent3">
                    <a:lumMod val="25000"/>
                  </a:schemeClr>
                </a:solidFill>
                <a:latin typeface="Calibri"/>
                <a:ea typeface="Source Sans Pro"/>
                <a:cs typeface="Calibri"/>
              </a:rPr>
              <a:t>0 is a bad outcome, that is, the booster did not land. </a:t>
            </a:r>
            <a:endParaRPr lang="en-US" sz="1600">
              <a:solidFill>
                <a:schemeClr val="accent3">
                  <a:lumMod val="25000"/>
                </a:schemeClr>
              </a:solidFill>
              <a:latin typeface="Calibri"/>
              <a:ea typeface="Calibri"/>
              <a:cs typeface="Calibri"/>
            </a:endParaRPr>
          </a:p>
          <a:p>
            <a:r>
              <a:rPr lang="en-US" sz="1600">
                <a:solidFill>
                  <a:schemeClr val="accent3">
                    <a:lumMod val="25000"/>
                  </a:schemeClr>
                </a:solidFill>
                <a:latin typeface="Calibri"/>
                <a:ea typeface="Source Sans Pro"/>
                <a:cs typeface="Calibri"/>
              </a:rPr>
              <a:t>1 is a good outcome, that is, the booster did land. </a:t>
            </a:r>
            <a:endParaRPr lang="en-US" sz="1600">
              <a:solidFill>
                <a:schemeClr val="accent3">
                  <a:lumMod val="25000"/>
                </a:schemeClr>
              </a:solidFill>
              <a:latin typeface="Calibri"/>
              <a:ea typeface="Calibri"/>
              <a:cs typeface="Calibri"/>
            </a:endParaRPr>
          </a:p>
          <a:p>
            <a:pPr marL="0" indent="0">
              <a:buNone/>
            </a:pPr>
            <a:endParaRPr lang="en-US" sz="1600">
              <a:solidFill>
                <a:schemeClr val="accent3">
                  <a:lumMod val="25000"/>
                </a:schemeClr>
              </a:solidFill>
              <a:latin typeface="Calibri"/>
              <a:ea typeface="Calibri"/>
              <a:cs typeface="Calibri"/>
            </a:endParaRPr>
          </a:p>
          <a:p>
            <a:r>
              <a:rPr lang="en-US" sz="1600">
                <a:solidFill>
                  <a:schemeClr val="accent3">
                    <a:lumMod val="25000"/>
                  </a:schemeClr>
                </a:solidFill>
                <a:latin typeface="Calibri"/>
                <a:ea typeface="Calibri"/>
                <a:cs typeface="Calibri"/>
              </a:rPr>
              <a:t>The notebook in the GitHub </a:t>
            </a:r>
            <a:r>
              <a:rPr lang="en-US" sz="1600">
                <a:solidFill>
                  <a:schemeClr val="accent3">
                    <a:lumMod val="25000"/>
                  </a:schemeClr>
                </a:solidFill>
                <a:ea typeface="+mn-lt"/>
                <a:cs typeface="+mn-lt"/>
              </a:rPr>
              <a:t>https://github.com/Georgii101/Applied-Data-Science-Capstone/blob/main/labs-jupyter-spacex-Data%20wrangling.ipynb</a:t>
            </a:r>
          </a:p>
          <a:p>
            <a:endParaRPr lang="en-US" sz="1600">
              <a:ea typeface="Calibri"/>
              <a:cs typeface="Calibri"/>
            </a:endParaRPr>
          </a:p>
          <a:p>
            <a:endParaRPr lang="en-US" sz="1600">
              <a:ea typeface="Calibri"/>
              <a:cs typeface="Calibr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
        <p:nvSpPr>
          <p:cNvPr id="3" name="Slide Number Placeholder 5">
            <a:extLst>
              <a:ext uri="{FF2B5EF4-FFF2-40B4-BE49-F238E27FC236}">
                <a16:creationId xmlns:a16="http://schemas.microsoft.com/office/drawing/2014/main" id="{AD597131-FAB2-FC85-56D1-F0C1AE2BC380}"/>
              </a:ext>
            </a:extLst>
          </p:cNvPr>
          <p:cNvSpPr txBox="1">
            <a:spLocks/>
          </p:cNvSpPr>
          <p:nvPr/>
        </p:nvSpPr>
        <p:spPr>
          <a:xfrm>
            <a:off x="8867172" y="61779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11</a:t>
            </a:fld>
            <a:endParaRPr lang="en-US"/>
          </a:p>
        </p:txBody>
      </p:sp>
      <p:sp>
        <p:nvSpPr>
          <p:cNvPr id="7" name="Content Placeholder 4">
            <a:extLst>
              <a:ext uri="{FF2B5EF4-FFF2-40B4-BE49-F238E27FC236}">
                <a16:creationId xmlns:a16="http://schemas.microsoft.com/office/drawing/2014/main" id="{D4F7437D-2393-D9DC-8BD3-7C236F020C9B}"/>
              </a:ext>
            </a:extLst>
          </p:cNvPr>
          <p:cNvSpPr txBox="1">
            <a:spLocks/>
          </p:cNvSpPr>
          <p:nvPr/>
        </p:nvSpPr>
        <p:spPr>
          <a:xfrm>
            <a:off x="8479570" y="1411288"/>
            <a:ext cx="3614616" cy="5349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endParaRPr lang="en-US" sz="1200">
              <a:solidFill>
                <a:schemeClr val="accent3">
                  <a:lumMod val="25000"/>
                </a:schemeClr>
              </a:solidFill>
              <a:ea typeface="Calibri"/>
              <a:cs typeface="Calibri"/>
            </a:endParaRPr>
          </a:p>
          <a:p>
            <a:pPr>
              <a:buFont typeface="Arial" panose="020B0604020202020204" pitchFamily="34" charset="0"/>
              <a:buNone/>
            </a:pPr>
            <a:endParaRPr lang="en-US" sz="1200">
              <a:solidFill>
                <a:schemeClr val="accent3">
                  <a:lumMod val="25000"/>
                </a:schemeClr>
              </a:solidFill>
              <a:latin typeface="Calibri"/>
              <a:ea typeface="Calibri"/>
              <a:cs typeface="Calibri"/>
            </a:endParaRPr>
          </a:p>
          <a:p>
            <a:pPr marL="0" indent="0">
              <a:buFont typeface="Arial" panose="020B0604020202020204" pitchFamily="34" charset="0"/>
              <a:buNone/>
            </a:pPr>
            <a:endParaRPr lang="en-US" sz="1200">
              <a:solidFill>
                <a:schemeClr val="accent3">
                  <a:lumMod val="25000"/>
                </a:schemeClr>
              </a:solidFill>
              <a:latin typeface="Source Sans Pro"/>
              <a:ea typeface="Source Sans Pro"/>
              <a:cs typeface="Calibri"/>
            </a:endParaRPr>
          </a:p>
        </p:txBody>
      </p:sp>
      <p:sp>
        <p:nvSpPr>
          <p:cNvPr id="10" name="Блок-схема: процесс 9">
            <a:extLst>
              <a:ext uri="{FF2B5EF4-FFF2-40B4-BE49-F238E27FC236}">
                <a16:creationId xmlns:a16="http://schemas.microsoft.com/office/drawing/2014/main" id="{C7B50501-64E3-4B33-552F-D545FD888913}"/>
              </a:ext>
            </a:extLst>
          </p:cNvPr>
          <p:cNvSpPr/>
          <p:nvPr/>
        </p:nvSpPr>
        <p:spPr>
          <a:xfrm>
            <a:off x="9439519" y="2409743"/>
            <a:ext cx="1852246" cy="72987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accent3">
                    <a:lumMod val="25000"/>
                  </a:schemeClr>
                </a:solidFill>
                <a:latin typeface="system-ui"/>
                <a:ea typeface="Calibri"/>
                <a:cs typeface="Calibri"/>
              </a:rPr>
              <a:t>Determine the number of </a:t>
            </a:r>
            <a:r>
              <a:rPr lang="en-US" sz="1100" err="1">
                <a:solidFill>
                  <a:schemeClr val="accent3">
                    <a:lumMod val="25000"/>
                  </a:schemeClr>
                </a:solidFill>
                <a:latin typeface="Consolas"/>
                <a:ea typeface="Calibri"/>
                <a:cs typeface="Calibri"/>
              </a:rPr>
              <a:t>landing_outcomes</a:t>
            </a:r>
            <a:r>
              <a:rPr lang="en-US" sz="1100">
                <a:solidFill>
                  <a:schemeClr val="accent3">
                    <a:lumMod val="25000"/>
                  </a:schemeClr>
                </a:solidFill>
                <a:latin typeface="Consolas"/>
                <a:ea typeface="Calibri"/>
                <a:cs typeface="Calibri"/>
              </a:rPr>
              <a:t> </a:t>
            </a:r>
            <a:r>
              <a:rPr lang="en-US" sz="1100" err="1">
                <a:solidFill>
                  <a:schemeClr val="accent3">
                    <a:lumMod val="25000"/>
                  </a:schemeClr>
                </a:solidFill>
                <a:ea typeface="+mn-lt"/>
                <a:cs typeface="+mn-lt"/>
              </a:rPr>
              <a:t>landing_outcomes</a:t>
            </a:r>
            <a:r>
              <a:rPr lang="en-US" sz="1100">
                <a:solidFill>
                  <a:schemeClr val="accent3">
                    <a:lumMod val="25000"/>
                  </a:schemeClr>
                </a:solidFill>
                <a:ea typeface="+mn-lt"/>
                <a:cs typeface="+mn-lt"/>
              </a:rPr>
              <a:t> = </a:t>
            </a:r>
            <a:r>
              <a:rPr lang="en-US" sz="1100" err="1">
                <a:solidFill>
                  <a:schemeClr val="accent3">
                    <a:lumMod val="25000"/>
                  </a:schemeClr>
                </a:solidFill>
                <a:ea typeface="+mn-lt"/>
                <a:cs typeface="+mn-lt"/>
              </a:rPr>
              <a:t>df</a:t>
            </a:r>
            <a:r>
              <a:rPr lang="en-US" sz="1100">
                <a:solidFill>
                  <a:schemeClr val="accent3">
                    <a:lumMod val="25000"/>
                  </a:schemeClr>
                </a:solidFill>
                <a:ea typeface="+mn-lt"/>
                <a:cs typeface="+mn-lt"/>
              </a:rPr>
              <a:t>['Outcome'].</a:t>
            </a:r>
            <a:r>
              <a:rPr lang="en-US" sz="1100" err="1">
                <a:solidFill>
                  <a:schemeClr val="accent3">
                    <a:lumMod val="25000"/>
                  </a:schemeClr>
                </a:solidFill>
                <a:ea typeface="+mn-lt"/>
                <a:cs typeface="+mn-lt"/>
              </a:rPr>
              <a:t>value_counts</a:t>
            </a:r>
            <a:r>
              <a:rPr lang="en-US" sz="1100">
                <a:solidFill>
                  <a:schemeClr val="accent3">
                    <a:lumMod val="25000"/>
                  </a:schemeClr>
                </a:solidFill>
                <a:ea typeface="+mn-lt"/>
                <a:cs typeface="+mn-lt"/>
              </a:rPr>
              <a:t>()</a:t>
            </a:r>
            <a:endParaRPr lang="ru-RU" err="1">
              <a:solidFill>
                <a:schemeClr val="accent3">
                  <a:lumMod val="25000"/>
                </a:schemeClr>
              </a:solidFill>
            </a:endParaRPr>
          </a:p>
        </p:txBody>
      </p:sp>
      <p:sp>
        <p:nvSpPr>
          <p:cNvPr id="14" name="Блок-схема: процесс 13">
            <a:extLst>
              <a:ext uri="{FF2B5EF4-FFF2-40B4-BE49-F238E27FC236}">
                <a16:creationId xmlns:a16="http://schemas.microsoft.com/office/drawing/2014/main" id="{37D679DB-9CFE-AC4F-8CE4-6FD175155BF9}"/>
              </a:ext>
            </a:extLst>
          </p:cNvPr>
          <p:cNvSpPr/>
          <p:nvPr/>
        </p:nvSpPr>
        <p:spPr>
          <a:xfrm>
            <a:off x="9439519" y="3249896"/>
            <a:ext cx="1842477" cy="798263"/>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chemeClr val="accent3">
                    <a:lumMod val="25000"/>
                  </a:schemeClr>
                </a:solidFill>
                <a:latin typeface="system-ui"/>
                <a:ea typeface="Calibri"/>
                <a:cs typeface="Calibri"/>
              </a:rPr>
              <a:t>Create a set of outcomes where the second stage did not land successfully</a:t>
            </a:r>
          </a:p>
          <a:p>
            <a:pPr algn="ctr"/>
            <a:r>
              <a:rPr lang="en-US" sz="800">
                <a:solidFill>
                  <a:schemeClr val="accent3">
                    <a:lumMod val="25000"/>
                  </a:schemeClr>
                </a:solidFill>
                <a:latin typeface="Consolas"/>
                <a:ea typeface="Calibri"/>
                <a:cs typeface="Calibri"/>
              </a:rPr>
              <a:t>{'False ASDS', 'False Ocean', 'False RTLS', 'None ASDS', 'None None'}</a:t>
            </a:r>
            <a:endParaRPr lang="en-US" sz="800">
              <a:solidFill>
                <a:schemeClr val="accent3">
                  <a:lumMod val="25000"/>
                </a:schemeClr>
              </a:solidFill>
              <a:ea typeface="Calibri"/>
              <a:cs typeface="Calibri"/>
            </a:endParaRPr>
          </a:p>
        </p:txBody>
      </p:sp>
      <p:sp>
        <p:nvSpPr>
          <p:cNvPr id="16" name="Блок-схема: процесс 15">
            <a:extLst>
              <a:ext uri="{FF2B5EF4-FFF2-40B4-BE49-F238E27FC236}">
                <a16:creationId xmlns:a16="http://schemas.microsoft.com/office/drawing/2014/main" id="{759523EE-66E9-47DE-2C47-786370547464}"/>
              </a:ext>
            </a:extLst>
          </p:cNvPr>
          <p:cNvSpPr/>
          <p:nvPr/>
        </p:nvSpPr>
        <p:spPr>
          <a:xfrm>
            <a:off x="9439518" y="4090048"/>
            <a:ext cx="1842477" cy="651725"/>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rgbClr val="000000"/>
                </a:solidFill>
                <a:latin typeface="system-ui"/>
                <a:ea typeface="Calibri"/>
                <a:cs typeface="Calibri"/>
              </a:rPr>
              <a:t>create a list where the element is zero if the corresponding row in </a:t>
            </a:r>
            <a:r>
              <a:rPr lang="en-US" sz="800">
                <a:solidFill>
                  <a:srgbClr val="000000"/>
                </a:solidFill>
                <a:latin typeface="Consolas"/>
                <a:ea typeface="Calibri"/>
                <a:cs typeface="Calibri"/>
              </a:rPr>
              <a:t>Outcome</a:t>
            </a:r>
            <a:r>
              <a:rPr lang="en-US" sz="800">
                <a:solidFill>
                  <a:srgbClr val="000000"/>
                </a:solidFill>
                <a:latin typeface="system-ui"/>
                <a:ea typeface="Calibri"/>
                <a:cs typeface="Calibri"/>
              </a:rPr>
              <a:t> is in the set </a:t>
            </a:r>
            <a:r>
              <a:rPr lang="en-US" sz="800" err="1">
                <a:solidFill>
                  <a:srgbClr val="000000"/>
                </a:solidFill>
                <a:latin typeface="Consolas"/>
                <a:ea typeface="Calibri"/>
                <a:cs typeface="Calibri"/>
              </a:rPr>
              <a:t>bad_outcome</a:t>
            </a:r>
            <a:r>
              <a:rPr lang="en-US" sz="800">
                <a:solidFill>
                  <a:srgbClr val="000000"/>
                </a:solidFill>
                <a:latin typeface="system-ui"/>
                <a:ea typeface="Calibri"/>
                <a:cs typeface="Calibri"/>
              </a:rPr>
              <a:t>; otherwise, it's one.</a:t>
            </a:r>
            <a:endParaRPr lang="ru-RU" sz="800">
              <a:ea typeface="Calibri"/>
              <a:cs typeface="Calibri"/>
            </a:endParaRPr>
          </a:p>
        </p:txBody>
      </p:sp>
      <p:sp>
        <p:nvSpPr>
          <p:cNvPr id="18" name="Блок-схема: процесс 17">
            <a:extLst>
              <a:ext uri="{FF2B5EF4-FFF2-40B4-BE49-F238E27FC236}">
                <a16:creationId xmlns:a16="http://schemas.microsoft.com/office/drawing/2014/main" id="{A4FF4FC1-B51E-DB86-1622-7DA46D22D908}"/>
              </a:ext>
            </a:extLst>
          </p:cNvPr>
          <p:cNvSpPr/>
          <p:nvPr/>
        </p:nvSpPr>
        <p:spPr>
          <a:xfrm>
            <a:off x="9439517" y="4852049"/>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rgbClr val="000000"/>
                </a:solidFill>
                <a:ea typeface="+mn-lt"/>
                <a:cs typeface="+mn-lt"/>
              </a:rPr>
              <a:t>Copy these values into the </a:t>
            </a:r>
            <a:r>
              <a:rPr lang="en-US" sz="1200" err="1">
                <a:solidFill>
                  <a:srgbClr val="000000"/>
                </a:solidFill>
                <a:ea typeface="+mn-lt"/>
                <a:cs typeface="+mn-lt"/>
              </a:rPr>
              <a:t>dataframe</a:t>
            </a:r>
          </a:p>
          <a:p>
            <a:pPr algn="ctr"/>
            <a:r>
              <a:rPr lang="en-US" sz="1200" err="1">
                <a:solidFill>
                  <a:srgbClr val="000000"/>
                </a:solidFill>
                <a:ea typeface="+mn-lt"/>
                <a:cs typeface="+mn-lt"/>
              </a:rPr>
              <a:t>df</a:t>
            </a:r>
            <a:r>
              <a:rPr lang="en-US" sz="1200">
                <a:solidFill>
                  <a:srgbClr val="000000"/>
                </a:solidFill>
                <a:ea typeface="+mn-lt"/>
                <a:cs typeface="+mn-lt"/>
              </a:rPr>
              <a:t>['Class']=</a:t>
            </a:r>
            <a:r>
              <a:rPr lang="en-US" sz="1200" err="1">
                <a:solidFill>
                  <a:srgbClr val="000000"/>
                </a:solidFill>
                <a:ea typeface="+mn-lt"/>
                <a:cs typeface="+mn-lt"/>
              </a:rPr>
              <a:t>landing_class</a:t>
            </a:r>
            <a:endParaRPr lang="ru-RU" err="1">
              <a:ea typeface="Calibri"/>
              <a:cs typeface="Calibri"/>
            </a:endParaRPr>
          </a:p>
        </p:txBody>
      </p:sp>
      <p:sp>
        <p:nvSpPr>
          <p:cNvPr id="26" name="Блок-схема: знак завершения 25">
            <a:extLst>
              <a:ext uri="{FF2B5EF4-FFF2-40B4-BE49-F238E27FC236}">
                <a16:creationId xmlns:a16="http://schemas.microsoft.com/office/drawing/2014/main" id="{F70B1BBD-FE3C-D8E7-1BF9-A4F7DCBA786A}"/>
              </a:ext>
            </a:extLst>
          </p:cNvPr>
          <p:cNvSpPr/>
          <p:nvPr/>
        </p:nvSpPr>
        <p:spPr>
          <a:xfrm>
            <a:off x="9897045" y="1860224"/>
            <a:ext cx="914400" cy="30175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a:ea typeface="Calibri"/>
                <a:cs typeface="Calibri"/>
              </a:rPr>
              <a:t>Start</a:t>
            </a:r>
            <a:endParaRPr lang="ru-RU"/>
          </a:p>
        </p:txBody>
      </p:sp>
      <p:sp>
        <p:nvSpPr>
          <p:cNvPr id="28" name="Блок-схема: знак завершения 27">
            <a:extLst>
              <a:ext uri="{FF2B5EF4-FFF2-40B4-BE49-F238E27FC236}">
                <a16:creationId xmlns:a16="http://schemas.microsoft.com/office/drawing/2014/main" id="{CD02A52D-CE0C-6A8F-1DE6-A97EC56383AF}"/>
              </a:ext>
            </a:extLst>
          </p:cNvPr>
          <p:cNvSpPr/>
          <p:nvPr/>
        </p:nvSpPr>
        <p:spPr>
          <a:xfrm>
            <a:off x="10043583" y="5699531"/>
            <a:ext cx="914400" cy="30175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ru-RU" err="1">
                <a:ea typeface="Calibri"/>
                <a:cs typeface="Calibri"/>
              </a:rPr>
              <a:t>Finish</a:t>
            </a:r>
            <a:endParaRPr lang="ru-RU" err="1"/>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The following charts were plotted:</a:t>
            </a:r>
          </a:p>
          <a:p>
            <a:pPr lvl="1">
              <a:lnSpc>
                <a:spcPct val="100000"/>
              </a:lnSpc>
              <a:spcBef>
                <a:spcPts val="800"/>
              </a:spcBef>
              <a:buFont typeface="Courier New" panose="020B0604020202020204" pitchFamily="34" charset="0"/>
              <a:buChar char="o"/>
            </a:pPr>
            <a:r>
              <a:rPr lang="en-US" sz="1800">
                <a:solidFill>
                  <a:schemeClr val="accent3">
                    <a:lumMod val="25000"/>
                  </a:schemeClr>
                </a:solidFill>
                <a:ea typeface="+mn-lt"/>
                <a:cs typeface="+mn-lt"/>
              </a:rPr>
              <a:t>plot the </a:t>
            </a:r>
            <a:r>
              <a:rPr lang="en-US" sz="1800" err="1">
                <a:solidFill>
                  <a:schemeClr val="accent3">
                    <a:lumMod val="25000"/>
                  </a:schemeClr>
                </a:solidFill>
                <a:ea typeface="+mn-lt"/>
                <a:cs typeface="+mn-lt"/>
              </a:rPr>
              <a:t>FlightNumber</a:t>
            </a:r>
            <a:r>
              <a:rPr lang="en-US" sz="1800">
                <a:solidFill>
                  <a:schemeClr val="accent3">
                    <a:lumMod val="25000"/>
                  </a:schemeClr>
                </a:solidFill>
                <a:ea typeface="+mn-lt"/>
                <a:cs typeface="+mn-lt"/>
              </a:rPr>
              <a:t> vs. </a:t>
            </a:r>
            <a:r>
              <a:rPr lang="en-US" sz="1800" err="1">
                <a:solidFill>
                  <a:schemeClr val="accent3">
                    <a:lumMod val="25000"/>
                  </a:schemeClr>
                </a:solidFill>
                <a:ea typeface="+mn-lt"/>
                <a:cs typeface="+mn-lt"/>
              </a:rPr>
              <a:t>PayloadMass</a:t>
            </a:r>
            <a:endParaRPr lang="en-US" sz="1800">
              <a:solidFill>
                <a:schemeClr val="accent3">
                  <a:lumMod val="25000"/>
                </a:schemeClr>
              </a:solidFill>
              <a:ea typeface="+mn-lt"/>
              <a:cs typeface="+mn-lt"/>
            </a:endParaRPr>
          </a:p>
          <a:p>
            <a:pPr lvl="1">
              <a:lnSpc>
                <a:spcPct val="100000"/>
              </a:lnSpc>
              <a:spcBef>
                <a:spcPts val="800"/>
              </a:spcBef>
              <a:buFont typeface="Courier New" panose="020B0604020202020204" pitchFamily="34" charset="0"/>
              <a:buChar char="o"/>
            </a:pPr>
            <a:r>
              <a:rPr lang="en-US" sz="1800">
                <a:solidFill>
                  <a:schemeClr val="accent3">
                    <a:lumMod val="25000"/>
                  </a:schemeClr>
                </a:solidFill>
                <a:ea typeface="+mn-lt"/>
                <a:cs typeface="+mn-lt"/>
              </a:rPr>
              <a:t>the relationship between Flight Number and Launch Site</a:t>
            </a:r>
          </a:p>
          <a:p>
            <a:pPr lvl="1">
              <a:lnSpc>
                <a:spcPct val="100000"/>
              </a:lnSpc>
              <a:spcBef>
                <a:spcPts val="800"/>
              </a:spcBef>
              <a:buFont typeface="Courier New" panose="020B0604020202020204" pitchFamily="34" charset="0"/>
              <a:buChar char="o"/>
            </a:pPr>
            <a:r>
              <a:rPr lang="en-US" sz="1800">
                <a:solidFill>
                  <a:schemeClr val="accent3">
                    <a:lumMod val="25000"/>
                  </a:schemeClr>
                </a:solidFill>
                <a:ea typeface="+mn-lt"/>
                <a:cs typeface="+mn-lt"/>
              </a:rPr>
              <a:t>the relationship between Payload Mass and Launch Site</a:t>
            </a:r>
          </a:p>
          <a:p>
            <a:pPr lvl="1">
              <a:lnSpc>
                <a:spcPct val="100000"/>
              </a:lnSpc>
              <a:spcBef>
                <a:spcPts val="800"/>
              </a:spcBef>
              <a:buFont typeface="Courier New" panose="020B0604020202020204" pitchFamily="34" charset="0"/>
              <a:buChar char="o"/>
            </a:pPr>
            <a:r>
              <a:rPr lang="en-US" sz="1800">
                <a:solidFill>
                  <a:schemeClr val="accent3">
                    <a:lumMod val="25000"/>
                  </a:schemeClr>
                </a:solidFill>
                <a:ea typeface="+mn-lt"/>
                <a:cs typeface="+mn-lt"/>
              </a:rPr>
              <a:t>the relationship between success rate of each orbit type</a:t>
            </a:r>
          </a:p>
          <a:p>
            <a:pPr lvl="1">
              <a:lnSpc>
                <a:spcPct val="100000"/>
              </a:lnSpc>
              <a:spcBef>
                <a:spcPts val="800"/>
              </a:spcBef>
              <a:buFont typeface="Courier New" panose="020B0604020202020204" pitchFamily="34" charset="0"/>
              <a:buChar char="o"/>
            </a:pPr>
            <a:r>
              <a:rPr lang="en-US" sz="1800">
                <a:solidFill>
                  <a:schemeClr val="accent3">
                    <a:lumMod val="25000"/>
                  </a:schemeClr>
                </a:solidFill>
                <a:ea typeface="+mn-lt"/>
                <a:cs typeface="+mn-lt"/>
              </a:rPr>
              <a:t>the relationship between </a:t>
            </a:r>
            <a:r>
              <a:rPr lang="en-US" sz="1800" err="1">
                <a:solidFill>
                  <a:schemeClr val="accent3">
                    <a:lumMod val="25000"/>
                  </a:schemeClr>
                </a:solidFill>
                <a:ea typeface="+mn-lt"/>
                <a:cs typeface="+mn-lt"/>
              </a:rPr>
              <a:t>FlightNumber</a:t>
            </a:r>
            <a:r>
              <a:rPr lang="en-US" sz="1800">
                <a:solidFill>
                  <a:schemeClr val="accent3">
                    <a:lumMod val="25000"/>
                  </a:schemeClr>
                </a:solidFill>
                <a:ea typeface="+mn-lt"/>
                <a:cs typeface="+mn-lt"/>
              </a:rPr>
              <a:t> and Orbit type</a:t>
            </a:r>
          </a:p>
          <a:p>
            <a:pPr lvl="1">
              <a:lnSpc>
                <a:spcPct val="100000"/>
              </a:lnSpc>
              <a:spcBef>
                <a:spcPts val="800"/>
              </a:spcBef>
              <a:buFont typeface="Courier New" panose="020B0604020202020204" pitchFamily="34" charset="0"/>
              <a:buChar char="o"/>
            </a:pPr>
            <a:r>
              <a:rPr lang="en-US" sz="1800">
                <a:solidFill>
                  <a:schemeClr val="accent3">
                    <a:lumMod val="25000"/>
                  </a:schemeClr>
                </a:solidFill>
                <a:ea typeface="+mn-lt"/>
                <a:cs typeface="+mn-lt"/>
              </a:rPr>
              <a:t>the relationship between Payload Mass and Orbit type</a:t>
            </a:r>
          </a:p>
          <a:p>
            <a:pPr lvl="1">
              <a:lnSpc>
                <a:spcPct val="100000"/>
              </a:lnSpc>
              <a:spcBef>
                <a:spcPts val="800"/>
              </a:spcBef>
              <a:buFont typeface="Courier New" panose="020B0604020202020204" pitchFamily="34" charset="0"/>
              <a:buChar char="o"/>
            </a:pPr>
            <a:r>
              <a:rPr lang="en-US" sz="1800">
                <a:solidFill>
                  <a:schemeClr val="accent3">
                    <a:lumMod val="25000"/>
                  </a:schemeClr>
                </a:solidFill>
                <a:ea typeface="+mn-lt"/>
                <a:cs typeface="+mn-lt"/>
              </a:rPr>
              <a:t>the launch success yearly trend</a:t>
            </a:r>
          </a:p>
          <a:p>
            <a:pPr marL="342900" indent="-342900">
              <a:lnSpc>
                <a:spcPct val="100000"/>
              </a:lnSpc>
              <a:spcBef>
                <a:spcPts val="1400"/>
              </a:spcBef>
            </a:pPr>
            <a:r>
              <a:rPr lang="en-US" sz="2200">
                <a:solidFill>
                  <a:schemeClr val="accent3">
                    <a:lumMod val="25000"/>
                  </a:schemeClr>
                </a:solidFill>
                <a:latin typeface="Abadi"/>
              </a:rPr>
              <a:t>EDA with data visualization notebook https://github.com/Georgii101/Applied-Data-Science-Capstone/blob/main/edadataviz.ipynb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CB3061-D16A-E086-0B6D-E121FD692750}"/>
              </a:ext>
            </a:extLst>
          </p:cNvPr>
          <p:cNvSpPr>
            <a:spLocks noGrp="1"/>
          </p:cNvSpPr>
          <p:nvPr>
            <p:ph type="title"/>
          </p:nvPr>
        </p:nvSpPr>
        <p:spPr/>
        <p:txBody>
          <a:bodyPr lIns="91440" tIns="45720" rIns="91440" bIns="45720" anchor="t"/>
          <a:lstStyle/>
          <a:p>
            <a:r>
              <a:rPr lang="ru-RU" sz="2800">
                <a:latin typeface="Calibri"/>
                <a:ea typeface="Calibri"/>
                <a:cs typeface="Calibri"/>
              </a:rPr>
              <a:t>We </a:t>
            </a:r>
            <a:r>
              <a:rPr lang="ru-RU" sz="2800" err="1">
                <a:latin typeface="Calibri"/>
                <a:ea typeface="Calibri"/>
                <a:cs typeface="Calibri"/>
              </a:rPr>
              <a:t>see</a:t>
            </a:r>
            <a:r>
              <a:rPr lang="ru-RU" sz="2800">
                <a:latin typeface="Calibri"/>
                <a:ea typeface="Calibri"/>
                <a:cs typeface="Calibri"/>
              </a:rPr>
              <a:t> </a:t>
            </a:r>
            <a:r>
              <a:rPr lang="ru-RU" sz="2800" err="1">
                <a:latin typeface="Calibri"/>
                <a:ea typeface="Calibri"/>
                <a:cs typeface="Calibri"/>
              </a:rPr>
              <a:t>that</a:t>
            </a:r>
            <a:r>
              <a:rPr lang="ru-RU" sz="2800">
                <a:latin typeface="Calibri"/>
                <a:ea typeface="Calibri"/>
                <a:cs typeface="Calibri"/>
              </a:rPr>
              <a:t> </a:t>
            </a:r>
            <a:r>
              <a:rPr lang="ru-RU" sz="2800" err="1">
                <a:latin typeface="Calibri"/>
                <a:ea typeface="Calibri"/>
                <a:cs typeface="Calibri"/>
              </a:rPr>
              <a:t>as</a:t>
            </a:r>
            <a:r>
              <a:rPr lang="ru-RU" sz="2800">
                <a:latin typeface="Calibri"/>
                <a:ea typeface="Calibri"/>
                <a:cs typeface="Calibri"/>
              </a:rPr>
              <a:t> </a:t>
            </a:r>
            <a:r>
              <a:rPr lang="ru-RU" sz="2800" err="1">
                <a:latin typeface="Calibri"/>
                <a:ea typeface="Calibri"/>
                <a:cs typeface="Calibri"/>
              </a:rPr>
              <a:t>the</a:t>
            </a:r>
            <a:r>
              <a:rPr lang="ru-RU" sz="2800">
                <a:latin typeface="Calibri"/>
                <a:ea typeface="Calibri"/>
                <a:cs typeface="Calibri"/>
              </a:rPr>
              <a:t> </a:t>
            </a:r>
            <a:r>
              <a:rPr lang="ru-RU" sz="2800" err="1">
                <a:latin typeface="Calibri"/>
                <a:ea typeface="Calibri"/>
                <a:cs typeface="Calibri"/>
              </a:rPr>
              <a:t>flight</a:t>
            </a:r>
            <a:r>
              <a:rPr lang="ru-RU" sz="2800">
                <a:latin typeface="Calibri"/>
                <a:ea typeface="Calibri"/>
                <a:cs typeface="Calibri"/>
              </a:rPr>
              <a:t> </a:t>
            </a:r>
            <a:r>
              <a:rPr lang="ru-RU" sz="2800" err="1">
                <a:latin typeface="Calibri"/>
                <a:ea typeface="Calibri"/>
                <a:cs typeface="Calibri"/>
              </a:rPr>
              <a:t>number</a:t>
            </a:r>
            <a:r>
              <a:rPr lang="ru-RU" sz="2800">
                <a:latin typeface="Calibri"/>
                <a:ea typeface="Calibri"/>
                <a:cs typeface="Calibri"/>
              </a:rPr>
              <a:t> </a:t>
            </a:r>
            <a:r>
              <a:rPr lang="ru-RU" sz="2800" err="1">
                <a:latin typeface="Calibri"/>
                <a:ea typeface="Calibri"/>
                <a:cs typeface="Calibri"/>
              </a:rPr>
              <a:t>increases</a:t>
            </a:r>
            <a:r>
              <a:rPr lang="ru-RU" sz="2800">
                <a:latin typeface="Calibri"/>
                <a:ea typeface="Calibri"/>
                <a:cs typeface="Calibri"/>
              </a:rPr>
              <a:t>, </a:t>
            </a:r>
            <a:r>
              <a:rPr lang="ru-RU" sz="2800" err="1">
                <a:latin typeface="Calibri"/>
                <a:ea typeface="Calibri"/>
                <a:cs typeface="Calibri"/>
              </a:rPr>
              <a:t>the</a:t>
            </a:r>
            <a:r>
              <a:rPr lang="ru-RU" sz="2800">
                <a:latin typeface="Calibri"/>
                <a:ea typeface="Calibri"/>
                <a:cs typeface="Calibri"/>
              </a:rPr>
              <a:t> </a:t>
            </a:r>
            <a:r>
              <a:rPr lang="ru-RU" sz="2800" err="1">
                <a:latin typeface="Calibri"/>
                <a:ea typeface="Calibri"/>
                <a:cs typeface="Calibri"/>
              </a:rPr>
              <a:t>first</a:t>
            </a:r>
            <a:r>
              <a:rPr lang="ru-RU" sz="2800">
                <a:latin typeface="Calibri"/>
                <a:ea typeface="Calibri"/>
                <a:cs typeface="Calibri"/>
              </a:rPr>
              <a:t> </a:t>
            </a:r>
            <a:r>
              <a:rPr lang="ru-RU" sz="2800" err="1">
                <a:latin typeface="Calibri"/>
                <a:ea typeface="Calibri"/>
                <a:cs typeface="Calibri"/>
              </a:rPr>
              <a:t>stage</a:t>
            </a:r>
            <a:r>
              <a:rPr lang="ru-RU" sz="2800">
                <a:latin typeface="Calibri"/>
                <a:ea typeface="Calibri"/>
                <a:cs typeface="Calibri"/>
              </a:rPr>
              <a:t> </a:t>
            </a:r>
            <a:r>
              <a:rPr lang="ru-RU" sz="2800" err="1">
                <a:latin typeface="Calibri"/>
                <a:ea typeface="Calibri"/>
                <a:cs typeface="Calibri"/>
              </a:rPr>
              <a:t>is</a:t>
            </a:r>
            <a:r>
              <a:rPr lang="ru-RU" sz="2800">
                <a:latin typeface="Calibri"/>
                <a:ea typeface="Calibri"/>
                <a:cs typeface="Calibri"/>
              </a:rPr>
              <a:t> </a:t>
            </a:r>
            <a:r>
              <a:rPr lang="ru-RU" sz="2800" err="1">
                <a:latin typeface="Calibri"/>
                <a:ea typeface="Calibri"/>
                <a:cs typeface="Calibri"/>
              </a:rPr>
              <a:t>more</a:t>
            </a:r>
            <a:r>
              <a:rPr lang="ru-RU" sz="2800">
                <a:latin typeface="Calibri"/>
                <a:ea typeface="Calibri"/>
                <a:cs typeface="Calibri"/>
              </a:rPr>
              <a:t> </a:t>
            </a:r>
            <a:r>
              <a:rPr lang="ru-RU" sz="2800" err="1">
                <a:latin typeface="Calibri"/>
                <a:ea typeface="Calibri"/>
                <a:cs typeface="Calibri"/>
              </a:rPr>
              <a:t>likely</a:t>
            </a:r>
            <a:r>
              <a:rPr lang="ru-RU" sz="2800">
                <a:latin typeface="Calibri"/>
                <a:ea typeface="Calibri"/>
                <a:cs typeface="Calibri"/>
              </a:rPr>
              <a:t> </a:t>
            </a:r>
            <a:r>
              <a:rPr lang="ru-RU" sz="2800" err="1">
                <a:latin typeface="Calibri"/>
                <a:ea typeface="Calibri"/>
                <a:cs typeface="Calibri"/>
              </a:rPr>
              <a:t>to</a:t>
            </a:r>
            <a:r>
              <a:rPr lang="ru-RU" sz="2800">
                <a:latin typeface="Calibri"/>
                <a:ea typeface="Calibri"/>
                <a:cs typeface="Calibri"/>
              </a:rPr>
              <a:t> </a:t>
            </a:r>
            <a:r>
              <a:rPr lang="ru-RU" sz="2800" err="1">
                <a:latin typeface="Calibri"/>
                <a:ea typeface="Calibri"/>
                <a:cs typeface="Calibri"/>
              </a:rPr>
              <a:t>land</a:t>
            </a:r>
            <a:r>
              <a:rPr lang="ru-RU" sz="2800">
                <a:latin typeface="Calibri"/>
                <a:ea typeface="Calibri"/>
                <a:cs typeface="Calibri"/>
              </a:rPr>
              <a:t> </a:t>
            </a:r>
            <a:r>
              <a:rPr lang="ru-RU" sz="2800" err="1">
                <a:latin typeface="Calibri"/>
                <a:ea typeface="Calibri"/>
                <a:cs typeface="Calibri"/>
              </a:rPr>
              <a:t>successfully</a:t>
            </a:r>
            <a:r>
              <a:rPr lang="ru-RU" sz="2800">
                <a:latin typeface="Calibri"/>
                <a:ea typeface="Calibri"/>
                <a:cs typeface="Calibri"/>
              </a:rPr>
              <a:t>. The </a:t>
            </a:r>
            <a:r>
              <a:rPr lang="ru-RU" sz="2800" err="1">
                <a:latin typeface="Calibri"/>
                <a:ea typeface="Calibri"/>
                <a:cs typeface="Calibri"/>
              </a:rPr>
              <a:t>payload</a:t>
            </a:r>
            <a:r>
              <a:rPr lang="ru-RU" sz="2800">
                <a:latin typeface="Calibri"/>
                <a:ea typeface="Calibri"/>
                <a:cs typeface="Calibri"/>
              </a:rPr>
              <a:t> </a:t>
            </a:r>
            <a:r>
              <a:rPr lang="ru-RU" sz="2800" err="1">
                <a:latin typeface="Calibri"/>
                <a:ea typeface="Calibri"/>
                <a:cs typeface="Calibri"/>
              </a:rPr>
              <a:t>mass</a:t>
            </a:r>
            <a:r>
              <a:rPr lang="ru-RU" sz="2800">
                <a:latin typeface="Calibri"/>
                <a:ea typeface="Calibri"/>
                <a:cs typeface="Calibri"/>
              </a:rPr>
              <a:t> </a:t>
            </a:r>
            <a:r>
              <a:rPr lang="ru-RU" sz="2800" err="1">
                <a:latin typeface="Calibri"/>
                <a:ea typeface="Calibri"/>
                <a:cs typeface="Calibri"/>
              </a:rPr>
              <a:t>also</a:t>
            </a:r>
            <a:r>
              <a:rPr lang="ru-RU" sz="2800">
                <a:latin typeface="Calibri"/>
                <a:ea typeface="Calibri"/>
                <a:cs typeface="Calibri"/>
              </a:rPr>
              <a:t> </a:t>
            </a:r>
            <a:r>
              <a:rPr lang="ru-RU" sz="2800" err="1">
                <a:latin typeface="Calibri"/>
                <a:ea typeface="Calibri"/>
                <a:cs typeface="Calibri"/>
              </a:rPr>
              <a:t>appears</a:t>
            </a:r>
            <a:r>
              <a:rPr lang="ru-RU" sz="2800">
                <a:latin typeface="Calibri"/>
                <a:ea typeface="Calibri"/>
                <a:cs typeface="Calibri"/>
              </a:rPr>
              <a:t> </a:t>
            </a:r>
            <a:r>
              <a:rPr lang="ru-RU" sz="2800" err="1">
                <a:latin typeface="Calibri"/>
                <a:ea typeface="Calibri"/>
                <a:cs typeface="Calibri"/>
              </a:rPr>
              <a:t>to</a:t>
            </a:r>
            <a:r>
              <a:rPr lang="ru-RU" sz="2800">
                <a:latin typeface="Calibri"/>
                <a:ea typeface="Calibri"/>
                <a:cs typeface="Calibri"/>
              </a:rPr>
              <a:t> </a:t>
            </a:r>
            <a:r>
              <a:rPr lang="ru-RU" sz="2800" err="1">
                <a:latin typeface="Calibri"/>
                <a:ea typeface="Calibri"/>
                <a:cs typeface="Calibri"/>
              </a:rPr>
              <a:t>be</a:t>
            </a:r>
            <a:r>
              <a:rPr lang="ru-RU" sz="2800">
                <a:latin typeface="Calibri"/>
                <a:ea typeface="Calibri"/>
                <a:cs typeface="Calibri"/>
              </a:rPr>
              <a:t> a </a:t>
            </a:r>
            <a:r>
              <a:rPr lang="ru-RU" sz="2800" err="1">
                <a:latin typeface="Calibri"/>
                <a:ea typeface="Calibri"/>
                <a:cs typeface="Calibri"/>
              </a:rPr>
              <a:t>factor</a:t>
            </a:r>
            <a:r>
              <a:rPr lang="ru-RU" sz="2800">
                <a:latin typeface="Calibri"/>
                <a:ea typeface="Calibri"/>
                <a:cs typeface="Calibri"/>
              </a:rPr>
              <a:t>; </a:t>
            </a:r>
            <a:r>
              <a:rPr lang="ru-RU" sz="2800" err="1">
                <a:latin typeface="Calibri"/>
                <a:ea typeface="Calibri"/>
                <a:cs typeface="Calibri"/>
              </a:rPr>
              <a:t>even</a:t>
            </a:r>
            <a:r>
              <a:rPr lang="ru-RU" sz="2800">
                <a:latin typeface="Calibri"/>
                <a:ea typeface="Calibri"/>
                <a:cs typeface="Calibri"/>
              </a:rPr>
              <a:t> </a:t>
            </a:r>
            <a:r>
              <a:rPr lang="ru-RU" sz="2800" err="1">
                <a:latin typeface="Calibri"/>
                <a:ea typeface="Calibri"/>
                <a:cs typeface="Calibri"/>
              </a:rPr>
              <a:t>with</a:t>
            </a:r>
            <a:r>
              <a:rPr lang="ru-RU" sz="2800">
                <a:latin typeface="Calibri"/>
                <a:ea typeface="Calibri"/>
                <a:cs typeface="Calibri"/>
              </a:rPr>
              <a:t> </a:t>
            </a:r>
            <a:r>
              <a:rPr lang="ru-RU" sz="2800" err="1">
                <a:latin typeface="Calibri"/>
                <a:ea typeface="Calibri"/>
                <a:cs typeface="Calibri"/>
              </a:rPr>
              <a:t>more</a:t>
            </a:r>
            <a:r>
              <a:rPr lang="ru-RU" sz="2800">
                <a:latin typeface="Calibri"/>
                <a:ea typeface="Calibri"/>
                <a:cs typeface="Calibri"/>
              </a:rPr>
              <a:t> </a:t>
            </a:r>
            <a:r>
              <a:rPr lang="ru-RU" sz="2800" err="1">
                <a:latin typeface="Calibri"/>
                <a:ea typeface="Calibri"/>
                <a:cs typeface="Calibri"/>
              </a:rPr>
              <a:t>massive</a:t>
            </a:r>
            <a:r>
              <a:rPr lang="ru-RU" sz="2800">
                <a:latin typeface="Calibri"/>
                <a:ea typeface="Calibri"/>
                <a:cs typeface="Calibri"/>
              </a:rPr>
              <a:t> </a:t>
            </a:r>
            <a:r>
              <a:rPr lang="ru-RU" sz="2800" err="1">
                <a:latin typeface="Calibri"/>
                <a:ea typeface="Calibri"/>
                <a:cs typeface="Calibri"/>
              </a:rPr>
              <a:t>payloads</a:t>
            </a:r>
            <a:r>
              <a:rPr lang="ru-RU" sz="2800">
                <a:latin typeface="Calibri"/>
                <a:ea typeface="Calibri"/>
                <a:cs typeface="Calibri"/>
              </a:rPr>
              <a:t>, </a:t>
            </a:r>
            <a:r>
              <a:rPr lang="ru-RU" sz="2800" err="1">
                <a:latin typeface="Calibri"/>
                <a:ea typeface="Calibri"/>
                <a:cs typeface="Calibri"/>
              </a:rPr>
              <a:t>the</a:t>
            </a:r>
            <a:r>
              <a:rPr lang="ru-RU" sz="2800">
                <a:latin typeface="Calibri"/>
                <a:ea typeface="Calibri"/>
                <a:cs typeface="Calibri"/>
              </a:rPr>
              <a:t> </a:t>
            </a:r>
            <a:r>
              <a:rPr lang="ru-RU" sz="2800" err="1">
                <a:latin typeface="Calibri"/>
                <a:ea typeface="Calibri"/>
                <a:cs typeface="Calibri"/>
              </a:rPr>
              <a:t>first</a:t>
            </a:r>
            <a:r>
              <a:rPr lang="ru-RU" sz="2800">
                <a:latin typeface="Calibri"/>
                <a:ea typeface="Calibri"/>
                <a:cs typeface="Calibri"/>
              </a:rPr>
              <a:t> </a:t>
            </a:r>
            <a:r>
              <a:rPr lang="ru-RU" sz="2800" err="1">
                <a:latin typeface="Calibri"/>
                <a:ea typeface="Calibri"/>
                <a:cs typeface="Calibri"/>
              </a:rPr>
              <a:t>stage</a:t>
            </a:r>
            <a:r>
              <a:rPr lang="ru-RU" sz="2800">
                <a:latin typeface="Calibri"/>
                <a:ea typeface="Calibri"/>
                <a:cs typeface="Calibri"/>
              </a:rPr>
              <a:t> </a:t>
            </a:r>
            <a:r>
              <a:rPr lang="ru-RU" sz="2800" err="1">
                <a:latin typeface="Calibri"/>
                <a:ea typeface="Calibri"/>
                <a:cs typeface="Calibri"/>
              </a:rPr>
              <a:t>often</a:t>
            </a:r>
            <a:r>
              <a:rPr lang="ru-RU" sz="2800">
                <a:latin typeface="Calibri"/>
                <a:ea typeface="Calibri"/>
                <a:cs typeface="Calibri"/>
              </a:rPr>
              <a:t> </a:t>
            </a:r>
            <a:r>
              <a:rPr lang="ru-RU" sz="2800" err="1">
                <a:latin typeface="Calibri"/>
                <a:ea typeface="Calibri"/>
                <a:cs typeface="Calibri"/>
              </a:rPr>
              <a:t>returns</a:t>
            </a:r>
            <a:r>
              <a:rPr lang="ru-RU" sz="2800">
                <a:latin typeface="Calibri"/>
                <a:ea typeface="Calibri"/>
                <a:cs typeface="Calibri"/>
              </a:rPr>
              <a:t> </a:t>
            </a:r>
            <a:r>
              <a:rPr lang="ru-RU" sz="2800" err="1">
                <a:latin typeface="Calibri"/>
                <a:ea typeface="Calibri"/>
                <a:cs typeface="Calibri"/>
              </a:rPr>
              <a:t>successfully</a:t>
            </a:r>
            <a:r>
              <a:rPr lang="ru-RU" sz="2800">
                <a:latin typeface="Calibri"/>
                <a:ea typeface="Calibri"/>
                <a:cs typeface="Calibri"/>
              </a:rPr>
              <a:t>.</a:t>
            </a:r>
          </a:p>
        </p:txBody>
      </p:sp>
      <p:pic>
        <p:nvPicPr>
          <p:cNvPr id="4" name="Объект 3" descr="Изображение выглядит как текст, снимок экрана, Шрифт&#10;&#10;Содержимое, созданное ИИ, может быть неверным.">
            <a:extLst>
              <a:ext uri="{FF2B5EF4-FFF2-40B4-BE49-F238E27FC236}">
                <a16:creationId xmlns:a16="http://schemas.microsoft.com/office/drawing/2014/main" id="{A6E49178-B9FF-0B9E-CBDD-53F391A88E0A}"/>
              </a:ext>
            </a:extLst>
          </p:cNvPr>
          <p:cNvPicPr>
            <a:picLocks noGrp="1" noChangeAspect="1"/>
          </p:cNvPicPr>
          <p:nvPr>
            <p:ph idx="1"/>
          </p:nvPr>
        </p:nvPicPr>
        <p:blipFill>
          <a:blip r:embed="rId2"/>
          <a:stretch>
            <a:fillRect/>
          </a:stretch>
        </p:blipFill>
        <p:spPr>
          <a:xfrm>
            <a:off x="838200" y="2550555"/>
            <a:ext cx="10515600" cy="2901477"/>
          </a:xfrm>
        </p:spPr>
      </p:pic>
    </p:spTree>
    <p:extLst>
      <p:ext uri="{BB962C8B-B14F-4D97-AF65-F5344CB8AC3E}">
        <p14:creationId xmlns:p14="http://schemas.microsoft.com/office/powerpoint/2010/main" val="1594700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164E06-C4C9-4D9D-EE45-9A400620FC9E}"/>
              </a:ext>
            </a:extLst>
          </p:cNvPr>
          <p:cNvSpPr>
            <a:spLocks noGrp="1"/>
          </p:cNvSpPr>
          <p:nvPr>
            <p:ph type="title"/>
          </p:nvPr>
        </p:nvSpPr>
        <p:spPr/>
        <p:txBody>
          <a:bodyPr lIns="91440" tIns="45720" rIns="91440" bIns="45720" anchor="t"/>
          <a:lstStyle/>
          <a:p>
            <a:r>
              <a:rPr lang="ru-RU" sz="2800">
                <a:latin typeface="Calibri"/>
                <a:ea typeface="Calibri"/>
                <a:cs typeface="Calibri"/>
              </a:rPr>
              <a:t>We </a:t>
            </a:r>
            <a:r>
              <a:rPr lang="ru-RU" sz="2800" err="1">
                <a:latin typeface="Calibri"/>
                <a:ea typeface="Calibri"/>
                <a:cs typeface="Calibri"/>
              </a:rPr>
              <a:t>see</a:t>
            </a:r>
            <a:r>
              <a:rPr lang="ru-RU" sz="2800">
                <a:latin typeface="Calibri"/>
                <a:ea typeface="Calibri"/>
                <a:cs typeface="Calibri"/>
              </a:rPr>
              <a:t> </a:t>
            </a:r>
            <a:r>
              <a:rPr lang="ru-RU" sz="2800" err="1">
                <a:latin typeface="Calibri"/>
                <a:ea typeface="Calibri"/>
                <a:cs typeface="Calibri"/>
              </a:rPr>
              <a:t>that</a:t>
            </a:r>
            <a:r>
              <a:rPr lang="ru-RU" sz="2800">
                <a:latin typeface="Calibri"/>
                <a:ea typeface="Calibri"/>
                <a:cs typeface="Calibri"/>
              </a:rPr>
              <a:t> </a:t>
            </a:r>
            <a:r>
              <a:rPr lang="ru-RU" sz="2800" err="1">
                <a:latin typeface="Calibri"/>
                <a:ea typeface="Calibri"/>
                <a:cs typeface="Calibri"/>
              </a:rPr>
              <a:t>for</a:t>
            </a:r>
            <a:r>
              <a:rPr lang="ru-RU" sz="2800">
                <a:latin typeface="Calibri"/>
                <a:ea typeface="Calibri"/>
                <a:cs typeface="Calibri"/>
              </a:rPr>
              <a:t> </a:t>
            </a:r>
            <a:r>
              <a:rPr lang="ru-RU" sz="2800" err="1">
                <a:latin typeface="Calibri"/>
                <a:ea typeface="Calibri"/>
                <a:cs typeface="Calibri"/>
              </a:rPr>
              <a:t>each</a:t>
            </a:r>
            <a:r>
              <a:rPr lang="ru-RU" sz="2800">
                <a:latin typeface="Calibri"/>
                <a:ea typeface="Calibri"/>
                <a:cs typeface="Calibri"/>
              </a:rPr>
              <a:t> </a:t>
            </a:r>
            <a:r>
              <a:rPr lang="ru-RU" sz="2800" err="1">
                <a:latin typeface="Calibri"/>
                <a:ea typeface="Calibri"/>
                <a:cs typeface="Calibri"/>
              </a:rPr>
              <a:t>site</a:t>
            </a:r>
            <a:r>
              <a:rPr lang="ru-RU" sz="2800">
                <a:latin typeface="Calibri"/>
                <a:ea typeface="Calibri"/>
                <a:cs typeface="Calibri"/>
              </a:rPr>
              <a:t> </a:t>
            </a:r>
            <a:r>
              <a:rPr lang="ru-RU" sz="2800" err="1">
                <a:latin typeface="Calibri"/>
                <a:ea typeface="Calibri"/>
                <a:cs typeface="Calibri"/>
              </a:rPr>
              <a:t>as</a:t>
            </a:r>
            <a:r>
              <a:rPr lang="ru-RU" sz="2800">
                <a:latin typeface="Calibri"/>
                <a:ea typeface="Calibri"/>
                <a:cs typeface="Calibri"/>
              </a:rPr>
              <a:t> </a:t>
            </a:r>
            <a:r>
              <a:rPr lang="ru-RU" sz="2800" err="1">
                <a:latin typeface="Calibri"/>
                <a:ea typeface="Calibri"/>
                <a:cs typeface="Calibri"/>
              </a:rPr>
              <a:t>the</a:t>
            </a:r>
            <a:r>
              <a:rPr lang="ru-RU" sz="2800">
                <a:latin typeface="Calibri"/>
                <a:ea typeface="Calibri"/>
                <a:cs typeface="Calibri"/>
              </a:rPr>
              <a:t> </a:t>
            </a:r>
            <a:r>
              <a:rPr lang="ru-RU" sz="2800" err="1">
                <a:latin typeface="Calibri"/>
                <a:ea typeface="Calibri"/>
                <a:cs typeface="Calibri"/>
              </a:rPr>
              <a:t>flight</a:t>
            </a:r>
            <a:r>
              <a:rPr lang="ru-RU" sz="2800">
                <a:latin typeface="Calibri"/>
                <a:ea typeface="Calibri"/>
                <a:cs typeface="Calibri"/>
              </a:rPr>
              <a:t> </a:t>
            </a:r>
            <a:r>
              <a:rPr lang="ru-RU" sz="2800" err="1">
                <a:latin typeface="Calibri"/>
                <a:ea typeface="Calibri"/>
                <a:cs typeface="Calibri"/>
              </a:rPr>
              <a:t>number</a:t>
            </a:r>
            <a:r>
              <a:rPr lang="ru-RU" sz="2800">
                <a:latin typeface="Calibri"/>
                <a:ea typeface="Calibri"/>
                <a:cs typeface="Calibri"/>
              </a:rPr>
              <a:t> </a:t>
            </a:r>
            <a:r>
              <a:rPr lang="ru-RU" sz="2800" err="1">
                <a:latin typeface="Calibri"/>
                <a:ea typeface="Calibri"/>
                <a:cs typeface="Calibri"/>
              </a:rPr>
              <a:t>increases</a:t>
            </a:r>
            <a:r>
              <a:rPr lang="ru-RU" sz="2800">
                <a:latin typeface="Calibri"/>
                <a:ea typeface="Calibri"/>
                <a:cs typeface="Calibri"/>
              </a:rPr>
              <a:t>, </a:t>
            </a:r>
            <a:r>
              <a:rPr lang="ru-RU" sz="2800" err="1">
                <a:latin typeface="Calibri"/>
                <a:ea typeface="Calibri"/>
                <a:cs typeface="Calibri"/>
              </a:rPr>
              <a:t>the</a:t>
            </a:r>
            <a:r>
              <a:rPr lang="ru-RU" sz="2800">
                <a:latin typeface="Calibri"/>
                <a:ea typeface="Calibri"/>
                <a:cs typeface="Calibri"/>
              </a:rPr>
              <a:t> </a:t>
            </a:r>
            <a:r>
              <a:rPr lang="ru-RU" sz="2800" err="1">
                <a:latin typeface="Calibri"/>
                <a:ea typeface="Calibri"/>
                <a:cs typeface="Calibri"/>
              </a:rPr>
              <a:t>first</a:t>
            </a:r>
            <a:r>
              <a:rPr lang="ru-RU" sz="2800">
                <a:latin typeface="Calibri"/>
                <a:ea typeface="Calibri"/>
                <a:cs typeface="Calibri"/>
              </a:rPr>
              <a:t> </a:t>
            </a:r>
            <a:r>
              <a:rPr lang="ru-RU" sz="2800" err="1">
                <a:latin typeface="Calibri"/>
                <a:ea typeface="Calibri"/>
                <a:cs typeface="Calibri"/>
              </a:rPr>
              <a:t>stage</a:t>
            </a:r>
            <a:r>
              <a:rPr lang="ru-RU" sz="2800">
                <a:latin typeface="Calibri"/>
                <a:ea typeface="Calibri"/>
                <a:cs typeface="Calibri"/>
              </a:rPr>
              <a:t> </a:t>
            </a:r>
            <a:r>
              <a:rPr lang="ru-RU" sz="2800" err="1">
                <a:latin typeface="Calibri"/>
                <a:ea typeface="Calibri"/>
                <a:cs typeface="Calibri"/>
              </a:rPr>
              <a:t>is</a:t>
            </a:r>
            <a:r>
              <a:rPr lang="ru-RU" sz="2800">
                <a:latin typeface="Calibri"/>
                <a:ea typeface="Calibri"/>
                <a:cs typeface="Calibri"/>
              </a:rPr>
              <a:t> </a:t>
            </a:r>
            <a:r>
              <a:rPr lang="ru-RU" sz="2800" err="1">
                <a:latin typeface="Calibri"/>
                <a:ea typeface="Calibri"/>
                <a:cs typeface="Calibri"/>
              </a:rPr>
              <a:t>more</a:t>
            </a:r>
            <a:r>
              <a:rPr lang="ru-RU" sz="2800">
                <a:latin typeface="Calibri"/>
                <a:ea typeface="Calibri"/>
                <a:cs typeface="Calibri"/>
              </a:rPr>
              <a:t> </a:t>
            </a:r>
            <a:r>
              <a:rPr lang="ru-RU" sz="2800" err="1">
                <a:latin typeface="Calibri"/>
                <a:ea typeface="Calibri"/>
                <a:cs typeface="Calibri"/>
              </a:rPr>
              <a:t>likely</a:t>
            </a:r>
            <a:r>
              <a:rPr lang="ru-RU" sz="2800">
                <a:latin typeface="Calibri"/>
                <a:ea typeface="Calibri"/>
                <a:cs typeface="Calibri"/>
              </a:rPr>
              <a:t> </a:t>
            </a:r>
            <a:r>
              <a:rPr lang="ru-RU" sz="2800" err="1">
                <a:latin typeface="Calibri"/>
                <a:ea typeface="Calibri"/>
                <a:cs typeface="Calibri"/>
              </a:rPr>
              <a:t>to</a:t>
            </a:r>
            <a:r>
              <a:rPr lang="ru-RU" sz="2800">
                <a:latin typeface="Calibri"/>
                <a:ea typeface="Calibri"/>
                <a:cs typeface="Calibri"/>
              </a:rPr>
              <a:t> </a:t>
            </a:r>
            <a:r>
              <a:rPr lang="ru-RU" sz="2800" err="1">
                <a:latin typeface="Calibri"/>
                <a:ea typeface="Calibri"/>
                <a:cs typeface="Calibri"/>
              </a:rPr>
              <a:t>land</a:t>
            </a:r>
            <a:r>
              <a:rPr lang="ru-RU" sz="2800">
                <a:latin typeface="Calibri"/>
                <a:ea typeface="Calibri"/>
                <a:cs typeface="Calibri"/>
              </a:rPr>
              <a:t> </a:t>
            </a:r>
            <a:r>
              <a:rPr lang="ru-RU" sz="2800" err="1">
                <a:latin typeface="Calibri"/>
                <a:ea typeface="Calibri"/>
                <a:cs typeface="Calibri"/>
              </a:rPr>
              <a:t>successfully</a:t>
            </a:r>
            <a:r>
              <a:rPr lang="ru-RU" sz="2800">
                <a:latin typeface="Calibri"/>
                <a:ea typeface="Calibri"/>
                <a:cs typeface="Calibri"/>
              </a:rPr>
              <a:t>. </a:t>
            </a:r>
          </a:p>
        </p:txBody>
      </p:sp>
      <p:pic>
        <p:nvPicPr>
          <p:cNvPr id="4" name="Объект 3" descr="Изображение выглядит как текст, снимок экрана, Шрифт, линия&#10;&#10;Содержимое, созданное ИИ, может быть неверным.">
            <a:extLst>
              <a:ext uri="{FF2B5EF4-FFF2-40B4-BE49-F238E27FC236}">
                <a16:creationId xmlns:a16="http://schemas.microsoft.com/office/drawing/2014/main" id="{8D70A089-5A5A-2D09-C85E-B1C94AB60F63}"/>
              </a:ext>
            </a:extLst>
          </p:cNvPr>
          <p:cNvPicPr>
            <a:picLocks noGrp="1" noChangeAspect="1"/>
          </p:cNvPicPr>
          <p:nvPr>
            <p:ph idx="1"/>
          </p:nvPr>
        </p:nvPicPr>
        <p:blipFill>
          <a:blip r:embed="rId2"/>
          <a:stretch>
            <a:fillRect/>
          </a:stretch>
        </p:blipFill>
        <p:spPr>
          <a:xfrm>
            <a:off x="838200" y="1834718"/>
            <a:ext cx="10515600" cy="4333152"/>
          </a:xfrm>
        </p:spPr>
      </p:pic>
    </p:spTree>
    <p:extLst>
      <p:ext uri="{BB962C8B-B14F-4D97-AF65-F5344CB8AC3E}">
        <p14:creationId xmlns:p14="http://schemas.microsoft.com/office/powerpoint/2010/main" val="3116693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A07058-9EE9-B18A-C81F-D5D605CC621D}"/>
              </a:ext>
            </a:extLst>
          </p:cNvPr>
          <p:cNvSpPr>
            <a:spLocks noGrp="1"/>
          </p:cNvSpPr>
          <p:nvPr>
            <p:ph type="title"/>
          </p:nvPr>
        </p:nvSpPr>
        <p:spPr/>
        <p:txBody>
          <a:bodyPr lIns="91440" tIns="45720" rIns="91440" bIns="45720" anchor="t"/>
          <a:lstStyle/>
          <a:p>
            <a:r>
              <a:rPr lang="ru-RU" sz="3200" err="1">
                <a:latin typeface="Calibri"/>
                <a:ea typeface="Calibri"/>
                <a:cs typeface="Calibri"/>
              </a:rPr>
              <a:t>Now</a:t>
            </a:r>
            <a:r>
              <a:rPr lang="ru-RU" sz="3200">
                <a:latin typeface="Calibri"/>
                <a:ea typeface="Calibri"/>
                <a:cs typeface="Calibri"/>
              </a:rPr>
              <a:t> </a:t>
            </a:r>
            <a:r>
              <a:rPr lang="ru-RU" sz="3200" err="1">
                <a:latin typeface="Calibri"/>
                <a:ea typeface="Calibri"/>
                <a:cs typeface="Calibri"/>
              </a:rPr>
              <a:t>if</a:t>
            </a:r>
            <a:r>
              <a:rPr lang="ru-RU" sz="3200">
                <a:latin typeface="Calibri"/>
                <a:ea typeface="Calibri"/>
                <a:cs typeface="Calibri"/>
              </a:rPr>
              <a:t> </a:t>
            </a:r>
            <a:r>
              <a:rPr lang="ru-RU" sz="3200" err="1">
                <a:latin typeface="Calibri"/>
                <a:ea typeface="Calibri"/>
                <a:cs typeface="Calibri"/>
              </a:rPr>
              <a:t>you</a:t>
            </a:r>
            <a:r>
              <a:rPr lang="ru-RU" sz="3200">
                <a:latin typeface="Calibri"/>
                <a:ea typeface="Calibri"/>
                <a:cs typeface="Calibri"/>
              </a:rPr>
              <a:t> </a:t>
            </a:r>
            <a:r>
              <a:rPr lang="ru-RU" sz="3200" err="1">
                <a:latin typeface="Calibri"/>
                <a:ea typeface="Calibri"/>
                <a:cs typeface="Calibri"/>
              </a:rPr>
              <a:t>observe</a:t>
            </a:r>
            <a:r>
              <a:rPr lang="ru-RU" sz="3200">
                <a:latin typeface="Calibri"/>
                <a:ea typeface="Calibri"/>
                <a:cs typeface="Calibri"/>
              </a:rPr>
              <a:t> </a:t>
            </a:r>
            <a:r>
              <a:rPr lang="ru-RU" sz="3200" err="1">
                <a:latin typeface="Calibri"/>
                <a:ea typeface="Calibri"/>
                <a:cs typeface="Calibri"/>
              </a:rPr>
              <a:t>Payload</a:t>
            </a:r>
            <a:r>
              <a:rPr lang="ru-RU" sz="3200">
                <a:latin typeface="Calibri"/>
                <a:ea typeface="Calibri"/>
                <a:cs typeface="Calibri"/>
              </a:rPr>
              <a:t> Mass </a:t>
            </a:r>
            <a:r>
              <a:rPr lang="ru-RU" sz="3200" err="1">
                <a:latin typeface="Calibri"/>
                <a:ea typeface="Calibri"/>
                <a:cs typeface="Calibri"/>
              </a:rPr>
              <a:t>Vs</a:t>
            </a:r>
            <a:r>
              <a:rPr lang="ru-RU" sz="3200">
                <a:latin typeface="Calibri"/>
                <a:ea typeface="Calibri"/>
                <a:cs typeface="Calibri"/>
              </a:rPr>
              <a:t>. Launch </a:t>
            </a:r>
            <a:r>
              <a:rPr lang="ru-RU" sz="3200" err="1">
                <a:latin typeface="Calibri"/>
                <a:ea typeface="Calibri"/>
                <a:cs typeface="Calibri"/>
              </a:rPr>
              <a:t>Site</a:t>
            </a:r>
            <a:r>
              <a:rPr lang="ru-RU" sz="3200">
                <a:latin typeface="Calibri"/>
                <a:ea typeface="Calibri"/>
                <a:cs typeface="Calibri"/>
              </a:rPr>
              <a:t> </a:t>
            </a:r>
            <a:r>
              <a:rPr lang="ru-RU" sz="3200" err="1">
                <a:latin typeface="Calibri"/>
                <a:ea typeface="Calibri"/>
                <a:cs typeface="Calibri"/>
              </a:rPr>
              <a:t>scatter</a:t>
            </a:r>
            <a:r>
              <a:rPr lang="ru-RU" sz="3200">
                <a:latin typeface="Calibri"/>
                <a:ea typeface="Calibri"/>
                <a:cs typeface="Calibri"/>
              </a:rPr>
              <a:t> </a:t>
            </a:r>
            <a:r>
              <a:rPr lang="ru-RU" sz="3200" err="1">
                <a:latin typeface="Calibri"/>
                <a:ea typeface="Calibri"/>
                <a:cs typeface="Calibri"/>
              </a:rPr>
              <a:t>point</a:t>
            </a:r>
            <a:r>
              <a:rPr lang="ru-RU" sz="3200">
                <a:latin typeface="Calibri"/>
                <a:ea typeface="Calibri"/>
                <a:cs typeface="Calibri"/>
              </a:rPr>
              <a:t> </a:t>
            </a:r>
            <a:r>
              <a:rPr lang="ru-RU" sz="3200" err="1">
                <a:latin typeface="Calibri"/>
                <a:ea typeface="Calibri"/>
                <a:cs typeface="Calibri"/>
              </a:rPr>
              <a:t>chart</a:t>
            </a:r>
            <a:r>
              <a:rPr lang="ru-RU" sz="3200">
                <a:latin typeface="Calibri"/>
                <a:ea typeface="Calibri"/>
                <a:cs typeface="Calibri"/>
              </a:rPr>
              <a:t> </a:t>
            </a:r>
            <a:r>
              <a:rPr lang="ru-RU" sz="3200" err="1">
                <a:latin typeface="Calibri"/>
                <a:ea typeface="Calibri"/>
                <a:cs typeface="Calibri"/>
              </a:rPr>
              <a:t>you</a:t>
            </a:r>
            <a:r>
              <a:rPr lang="ru-RU" sz="3200">
                <a:latin typeface="Calibri"/>
                <a:ea typeface="Calibri"/>
                <a:cs typeface="Calibri"/>
              </a:rPr>
              <a:t> </a:t>
            </a:r>
            <a:r>
              <a:rPr lang="ru-RU" sz="3200" err="1">
                <a:latin typeface="Calibri"/>
                <a:ea typeface="Calibri"/>
                <a:cs typeface="Calibri"/>
              </a:rPr>
              <a:t>will</a:t>
            </a:r>
            <a:r>
              <a:rPr lang="ru-RU" sz="3200">
                <a:latin typeface="Calibri"/>
                <a:ea typeface="Calibri"/>
                <a:cs typeface="Calibri"/>
              </a:rPr>
              <a:t> </a:t>
            </a:r>
            <a:r>
              <a:rPr lang="ru-RU" sz="3200" err="1">
                <a:latin typeface="Calibri"/>
                <a:ea typeface="Calibri"/>
                <a:cs typeface="Calibri"/>
              </a:rPr>
              <a:t>find</a:t>
            </a:r>
            <a:r>
              <a:rPr lang="ru-RU" sz="3200">
                <a:latin typeface="Calibri"/>
                <a:ea typeface="Calibri"/>
                <a:cs typeface="Calibri"/>
              </a:rPr>
              <a:t> </a:t>
            </a:r>
            <a:r>
              <a:rPr lang="ru-RU" sz="3200" err="1">
                <a:latin typeface="Calibri"/>
                <a:ea typeface="Calibri"/>
                <a:cs typeface="Calibri"/>
              </a:rPr>
              <a:t>for</a:t>
            </a:r>
            <a:r>
              <a:rPr lang="ru-RU" sz="3200">
                <a:latin typeface="Calibri"/>
                <a:ea typeface="Calibri"/>
                <a:cs typeface="Calibri"/>
              </a:rPr>
              <a:t> </a:t>
            </a:r>
            <a:r>
              <a:rPr lang="ru-RU" sz="3200" err="1">
                <a:latin typeface="Calibri"/>
                <a:ea typeface="Calibri"/>
                <a:cs typeface="Calibri"/>
              </a:rPr>
              <a:t>the</a:t>
            </a:r>
            <a:r>
              <a:rPr lang="ru-RU" sz="3200">
                <a:latin typeface="Calibri"/>
                <a:ea typeface="Calibri"/>
                <a:cs typeface="Calibri"/>
              </a:rPr>
              <a:t> VAFB-SLC </a:t>
            </a:r>
            <a:r>
              <a:rPr lang="ru-RU" sz="3200" err="1">
                <a:latin typeface="Calibri"/>
                <a:ea typeface="Calibri"/>
                <a:cs typeface="Calibri"/>
              </a:rPr>
              <a:t>launchsite</a:t>
            </a:r>
            <a:r>
              <a:rPr lang="ru-RU" sz="3200">
                <a:latin typeface="Calibri"/>
                <a:ea typeface="Calibri"/>
                <a:cs typeface="Calibri"/>
              </a:rPr>
              <a:t> </a:t>
            </a:r>
            <a:r>
              <a:rPr lang="ru-RU" sz="3200" err="1">
                <a:latin typeface="Calibri"/>
                <a:ea typeface="Calibri"/>
                <a:cs typeface="Calibri"/>
              </a:rPr>
              <a:t>there</a:t>
            </a:r>
            <a:r>
              <a:rPr lang="ru-RU" sz="3200">
                <a:latin typeface="Calibri"/>
                <a:ea typeface="Calibri"/>
                <a:cs typeface="Calibri"/>
              </a:rPr>
              <a:t> </a:t>
            </a:r>
            <a:r>
              <a:rPr lang="ru-RU" sz="3200" err="1">
                <a:latin typeface="Calibri"/>
                <a:ea typeface="Calibri"/>
                <a:cs typeface="Calibri"/>
              </a:rPr>
              <a:t>are</a:t>
            </a:r>
            <a:r>
              <a:rPr lang="ru-RU" sz="3200">
                <a:latin typeface="Calibri"/>
                <a:ea typeface="Calibri"/>
                <a:cs typeface="Calibri"/>
              </a:rPr>
              <a:t> </a:t>
            </a:r>
            <a:r>
              <a:rPr lang="ru-RU" sz="3200" err="1">
                <a:latin typeface="Calibri"/>
                <a:ea typeface="Calibri"/>
                <a:cs typeface="Calibri"/>
              </a:rPr>
              <a:t>no</a:t>
            </a:r>
            <a:r>
              <a:rPr lang="ru-RU" sz="3200">
                <a:latin typeface="Calibri"/>
                <a:ea typeface="Calibri"/>
                <a:cs typeface="Calibri"/>
              </a:rPr>
              <a:t> </a:t>
            </a:r>
            <a:r>
              <a:rPr lang="ru-RU" sz="3200" err="1">
                <a:latin typeface="Calibri"/>
                <a:ea typeface="Calibri"/>
                <a:cs typeface="Calibri"/>
              </a:rPr>
              <a:t>rockets</a:t>
            </a:r>
            <a:r>
              <a:rPr lang="ru-RU" sz="3200">
                <a:latin typeface="Calibri"/>
                <a:ea typeface="Calibri"/>
                <a:cs typeface="Calibri"/>
              </a:rPr>
              <a:t> </a:t>
            </a:r>
            <a:r>
              <a:rPr lang="ru-RU" sz="3200" err="1">
                <a:latin typeface="Calibri"/>
                <a:ea typeface="Calibri"/>
                <a:cs typeface="Calibri"/>
              </a:rPr>
              <a:t>launched</a:t>
            </a:r>
            <a:r>
              <a:rPr lang="ru-RU" sz="3200">
                <a:latin typeface="Calibri"/>
                <a:ea typeface="Calibri"/>
                <a:cs typeface="Calibri"/>
              </a:rPr>
              <a:t> </a:t>
            </a:r>
            <a:r>
              <a:rPr lang="ru-RU" sz="3200" err="1">
                <a:latin typeface="Calibri"/>
                <a:ea typeface="Calibri"/>
                <a:cs typeface="Calibri"/>
              </a:rPr>
              <a:t>for</a:t>
            </a:r>
            <a:r>
              <a:rPr lang="ru-RU" sz="3200">
                <a:latin typeface="Calibri"/>
                <a:ea typeface="Calibri"/>
                <a:cs typeface="Calibri"/>
              </a:rPr>
              <a:t> </a:t>
            </a:r>
            <a:r>
              <a:rPr lang="ru-RU" sz="3200" err="1">
                <a:latin typeface="Calibri"/>
                <a:ea typeface="Calibri"/>
                <a:cs typeface="Calibri"/>
              </a:rPr>
              <a:t>heavypayload</a:t>
            </a:r>
            <a:r>
              <a:rPr lang="ru-RU" sz="3200">
                <a:latin typeface="Calibri"/>
                <a:ea typeface="Calibri"/>
                <a:cs typeface="Calibri"/>
              </a:rPr>
              <a:t> </a:t>
            </a:r>
            <a:r>
              <a:rPr lang="ru-RU" sz="3200" err="1">
                <a:latin typeface="Calibri"/>
                <a:ea typeface="Calibri"/>
                <a:cs typeface="Calibri"/>
              </a:rPr>
              <a:t>mass</a:t>
            </a:r>
            <a:r>
              <a:rPr lang="ru-RU" sz="3200">
                <a:latin typeface="Calibri"/>
                <a:ea typeface="Calibri"/>
                <a:cs typeface="Calibri"/>
              </a:rPr>
              <a:t>(</a:t>
            </a:r>
            <a:r>
              <a:rPr lang="ru-RU" sz="3200" err="1">
                <a:latin typeface="Calibri"/>
                <a:ea typeface="Calibri"/>
                <a:cs typeface="Calibri"/>
              </a:rPr>
              <a:t>greater</a:t>
            </a:r>
            <a:r>
              <a:rPr lang="ru-RU" sz="3200">
                <a:latin typeface="Calibri"/>
                <a:ea typeface="Calibri"/>
                <a:cs typeface="Calibri"/>
              </a:rPr>
              <a:t> </a:t>
            </a:r>
            <a:r>
              <a:rPr lang="ru-RU" sz="3200" err="1">
                <a:latin typeface="Calibri"/>
                <a:ea typeface="Calibri"/>
                <a:cs typeface="Calibri"/>
              </a:rPr>
              <a:t>than</a:t>
            </a:r>
            <a:r>
              <a:rPr lang="ru-RU" sz="3200">
                <a:latin typeface="Calibri"/>
                <a:ea typeface="Calibri"/>
                <a:cs typeface="Calibri"/>
              </a:rPr>
              <a:t> 10000).</a:t>
            </a:r>
          </a:p>
        </p:txBody>
      </p:sp>
      <p:pic>
        <p:nvPicPr>
          <p:cNvPr id="4" name="Объект 3" descr="Изображение выглядит как текст, снимок экрана, Шрифт&#10;&#10;Содержимое, созданное ИИ, может быть неверным.">
            <a:extLst>
              <a:ext uri="{FF2B5EF4-FFF2-40B4-BE49-F238E27FC236}">
                <a16:creationId xmlns:a16="http://schemas.microsoft.com/office/drawing/2014/main" id="{0BDBFECB-D6D5-AE11-5EB9-A0A25E096B47}"/>
              </a:ext>
            </a:extLst>
          </p:cNvPr>
          <p:cNvPicPr>
            <a:picLocks noGrp="1" noChangeAspect="1"/>
          </p:cNvPicPr>
          <p:nvPr>
            <p:ph idx="1"/>
          </p:nvPr>
        </p:nvPicPr>
        <p:blipFill>
          <a:blip r:embed="rId2"/>
          <a:stretch>
            <a:fillRect/>
          </a:stretch>
        </p:blipFill>
        <p:spPr>
          <a:xfrm>
            <a:off x="2239295" y="1825625"/>
            <a:ext cx="7713410" cy="4351338"/>
          </a:xfrm>
        </p:spPr>
      </p:pic>
    </p:spTree>
    <p:extLst>
      <p:ext uri="{BB962C8B-B14F-4D97-AF65-F5344CB8AC3E}">
        <p14:creationId xmlns:p14="http://schemas.microsoft.com/office/powerpoint/2010/main" val="2255367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EAB1A4-2F07-CE5E-DD3E-A8471D9DBFCF}"/>
              </a:ext>
            </a:extLst>
          </p:cNvPr>
          <p:cNvSpPr>
            <a:spLocks noGrp="1"/>
          </p:cNvSpPr>
          <p:nvPr>
            <p:ph type="title"/>
          </p:nvPr>
        </p:nvSpPr>
        <p:spPr/>
        <p:txBody>
          <a:bodyPr lIns="91440" tIns="45720" rIns="91440" bIns="45720" anchor="t"/>
          <a:lstStyle/>
          <a:p>
            <a:r>
              <a:rPr lang="ru-RU" err="1">
                <a:ea typeface="+mj-lt"/>
                <a:cs typeface="+mj-lt"/>
              </a:rPr>
              <a:t>There</a:t>
            </a:r>
            <a:r>
              <a:rPr lang="ru-RU">
                <a:ea typeface="+mj-lt"/>
                <a:cs typeface="+mj-lt"/>
              </a:rPr>
              <a:t> </a:t>
            </a:r>
            <a:r>
              <a:rPr lang="ru-RU" err="1">
                <a:ea typeface="+mj-lt"/>
                <a:cs typeface="+mj-lt"/>
              </a:rPr>
              <a:t>are</a:t>
            </a:r>
            <a:r>
              <a:rPr lang="ru-RU">
                <a:ea typeface="+mj-lt"/>
                <a:cs typeface="+mj-lt"/>
              </a:rPr>
              <a:t> </a:t>
            </a:r>
            <a:r>
              <a:rPr lang="ru-RU" err="1">
                <a:ea typeface="+mj-lt"/>
                <a:cs typeface="+mj-lt"/>
              </a:rPr>
              <a:t>four</a:t>
            </a:r>
            <a:r>
              <a:rPr lang="ru-RU">
                <a:ea typeface="+mj-lt"/>
                <a:cs typeface="+mj-lt"/>
              </a:rPr>
              <a:t> </a:t>
            </a:r>
            <a:r>
              <a:rPr lang="ru-RU" err="1">
                <a:ea typeface="+mj-lt"/>
                <a:cs typeface="+mj-lt"/>
              </a:rPr>
              <a:t>orbit</a:t>
            </a:r>
            <a:r>
              <a:rPr lang="ru-RU">
                <a:ea typeface="+mj-lt"/>
                <a:cs typeface="+mj-lt"/>
              </a:rPr>
              <a:t> </a:t>
            </a:r>
            <a:r>
              <a:rPr lang="ru-RU" err="1">
                <a:ea typeface="+mj-lt"/>
                <a:cs typeface="+mj-lt"/>
              </a:rPr>
              <a:t>types</a:t>
            </a:r>
            <a:r>
              <a:rPr lang="ru-RU">
                <a:ea typeface="+mj-lt"/>
                <a:cs typeface="+mj-lt"/>
              </a:rPr>
              <a:t> </a:t>
            </a:r>
            <a:r>
              <a:rPr lang="ru-RU" err="1">
                <a:ea typeface="+mj-lt"/>
                <a:cs typeface="+mj-lt"/>
              </a:rPr>
              <a:t>for</a:t>
            </a:r>
            <a:r>
              <a:rPr lang="ru-RU">
                <a:ea typeface="+mj-lt"/>
                <a:cs typeface="+mj-lt"/>
              </a:rPr>
              <a:t> </a:t>
            </a:r>
            <a:r>
              <a:rPr lang="ru-RU" err="1">
                <a:ea typeface="+mj-lt"/>
                <a:cs typeface="+mj-lt"/>
              </a:rPr>
              <a:t>the</a:t>
            </a:r>
            <a:r>
              <a:rPr lang="ru-RU">
                <a:ea typeface="+mj-lt"/>
                <a:cs typeface="+mj-lt"/>
              </a:rPr>
              <a:t> </a:t>
            </a:r>
            <a:r>
              <a:rPr lang="ru-RU" err="1">
                <a:ea typeface="+mj-lt"/>
                <a:cs typeface="+mj-lt"/>
              </a:rPr>
              <a:t>most</a:t>
            </a:r>
            <a:r>
              <a:rPr lang="ru-RU">
                <a:ea typeface="+mj-lt"/>
                <a:cs typeface="+mj-lt"/>
              </a:rPr>
              <a:t> </a:t>
            </a:r>
            <a:r>
              <a:rPr lang="ru-RU" err="1">
                <a:ea typeface="+mj-lt"/>
                <a:cs typeface="+mj-lt"/>
              </a:rPr>
              <a:t>success</a:t>
            </a:r>
            <a:r>
              <a:rPr lang="ru-RU">
                <a:ea typeface="+mj-lt"/>
                <a:cs typeface="+mj-lt"/>
              </a:rPr>
              <a:t> </a:t>
            </a:r>
            <a:r>
              <a:rPr lang="ru-RU" err="1">
                <a:ea typeface="+mj-lt"/>
                <a:cs typeface="+mj-lt"/>
              </a:rPr>
              <a:t>launches</a:t>
            </a:r>
            <a:r>
              <a:rPr lang="ru-RU">
                <a:ea typeface="+mj-lt"/>
                <a:cs typeface="+mj-lt"/>
              </a:rPr>
              <a:t>: ES-L1, GEO, HEO, SSO.</a:t>
            </a:r>
            <a:endParaRPr lang="ru-RU"/>
          </a:p>
        </p:txBody>
      </p:sp>
      <p:pic>
        <p:nvPicPr>
          <p:cNvPr id="4" name="Объект 3" descr="Изображение выглядит как текст, снимок экрана, Шрифт, Параллельный&#10;&#10;Содержимое, созданное ИИ, может быть неверным.">
            <a:extLst>
              <a:ext uri="{FF2B5EF4-FFF2-40B4-BE49-F238E27FC236}">
                <a16:creationId xmlns:a16="http://schemas.microsoft.com/office/drawing/2014/main" id="{1C42D4DD-3FCE-4A1A-6598-1DD824D4AC7B}"/>
              </a:ext>
            </a:extLst>
          </p:cNvPr>
          <p:cNvPicPr>
            <a:picLocks noGrp="1" noChangeAspect="1"/>
          </p:cNvPicPr>
          <p:nvPr>
            <p:ph idx="1"/>
          </p:nvPr>
        </p:nvPicPr>
        <p:blipFill>
          <a:blip r:embed="rId2"/>
          <a:stretch>
            <a:fillRect/>
          </a:stretch>
        </p:blipFill>
        <p:spPr>
          <a:xfrm>
            <a:off x="3659087" y="1825625"/>
            <a:ext cx="4873825" cy="4351338"/>
          </a:xfrm>
        </p:spPr>
      </p:pic>
    </p:spTree>
    <p:extLst>
      <p:ext uri="{BB962C8B-B14F-4D97-AF65-F5344CB8AC3E}">
        <p14:creationId xmlns:p14="http://schemas.microsoft.com/office/powerpoint/2010/main" val="3969235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E5EBBA-D036-2717-49DB-B208D6C4533F}"/>
              </a:ext>
            </a:extLst>
          </p:cNvPr>
          <p:cNvSpPr>
            <a:spLocks noGrp="1"/>
          </p:cNvSpPr>
          <p:nvPr>
            <p:ph type="title"/>
          </p:nvPr>
        </p:nvSpPr>
        <p:spPr/>
        <p:txBody>
          <a:bodyPr lIns="91440" tIns="45720" rIns="91440" bIns="45720" anchor="t"/>
          <a:lstStyle/>
          <a:p>
            <a:r>
              <a:rPr lang="ru-RU" sz="2800">
                <a:latin typeface="Calibri"/>
                <a:ea typeface="+mj-lt"/>
                <a:cs typeface="+mj-lt"/>
              </a:rPr>
              <a:t>You </a:t>
            </a:r>
            <a:r>
              <a:rPr lang="ru-RU" sz="2800" err="1">
                <a:latin typeface="Calibri"/>
                <a:ea typeface="+mj-lt"/>
                <a:cs typeface="+mj-lt"/>
              </a:rPr>
              <a:t>can</a:t>
            </a:r>
            <a:r>
              <a:rPr lang="ru-RU" sz="2800">
                <a:latin typeface="Calibri"/>
                <a:ea typeface="+mj-lt"/>
                <a:cs typeface="+mj-lt"/>
              </a:rPr>
              <a:t> </a:t>
            </a:r>
            <a:r>
              <a:rPr lang="ru-RU" sz="2800" err="1">
                <a:latin typeface="Calibri"/>
                <a:ea typeface="+mj-lt"/>
                <a:cs typeface="+mj-lt"/>
              </a:rPr>
              <a:t>observe</a:t>
            </a:r>
            <a:r>
              <a:rPr lang="ru-RU" sz="2800">
                <a:latin typeface="Calibri"/>
                <a:ea typeface="+mj-lt"/>
                <a:cs typeface="+mj-lt"/>
              </a:rPr>
              <a:t> </a:t>
            </a:r>
            <a:r>
              <a:rPr lang="ru-RU" sz="2800" err="1">
                <a:latin typeface="Calibri"/>
                <a:ea typeface="+mj-lt"/>
                <a:cs typeface="+mj-lt"/>
              </a:rPr>
              <a:t>that</a:t>
            </a:r>
            <a:r>
              <a:rPr lang="ru-RU" sz="2800">
                <a:latin typeface="Calibri"/>
                <a:ea typeface="+mj-lt"/>
                <a:cs typeface="+mj-lt"/>
              </a:rPr>
              <a:t> </a:t>
            </a:r>
            <a:r>
              <a:rPr lang="ru-RU" sz="2800" err="1">
                <a:latin typeface="Calibri"/>
                <a:ea typeface="+mj-lt"/>
                <a:cs typeface="+mj-lt"/>
              </a:rPr>
              <a:t>in</a:t>
            </a:r>
            <a:r>
              <a:rPr lang="ru-RU" sz="2800">
                <a:latin typeface="Calibri"/>
                <a:ea typeface="+mj-lt"/>
                <a:cs typeface="+mj-lt"/>
              </a:rPr>
              <a:t> </a:t>
            </a:r>
            <a:r>
              <a:rPr lang="ru-RU" sz="2800" err="1">
                <a:latin typeface="Calibri"/>
                <a:ea typeface="+mj-lt"/>
                <a:cs typeface="+mj-lt"/>
              </a:rPr>
              <a:t>the</a:t>
            </a:r>
            <a:r>
              <a:rPr lang="ru-RU" sz="2800">
                <a:latin typeface="Calibri"/>
                <a:ea typeface="+mj-lt"/>
                <a:cs typeface="+mj-lt"/>
              </a:rPr>
              <a:t> LEO </a:t>
            </a:r>
            <a:r>
              <a:rPr lang="ru-RU" sz="2800" err="1">
                <a:latin typeface="Calibri"/>
                <a:ea typeface="+mj-lt"/>
                <a:cs typeface="+mj-lt"/>
              </a:rPr>
              <a:t>orbit</a:t>
            </a:r>
            <a:r>
              <a:rPr lang="ru-RU" sz="2800">
                <a:latin typeface="Calibri"/>
                <a:ea typeface="+mj-lt"/>
                <a:cs typeface="+mj-lt"/>
              </a:rPr>
              <a:t>, </a:t>
            </a:r>
            <a:r>
              <a:rPr lang="ru-RU" sz="2800" err="1">
                <a:latin typeface="Calibri"/>
                <a:ea typeface="+mj-lt"/>
                <a:cs typeface="+mj-lt"/>
              </a:rPr>
              <a:t>success</a:t>
            </a:r>
            <a:r>
              <a:rPr lang="ru-RU" sz="2800">
                <a:latin typeface="Calibri"/>
                <a:ea typeface="+mj-lt"/>
                <a:cs typeface="+mj-lt"/>
              </a:rPr>
              <a:t> </a:t>
            </a:r>
            <a:r>
              <a:rPr lang="ru-RU" sz="2800" err="1">
                <a:latin typeface="Calibri"/>
                <a:ea typeface="+mj-lt"/>
                <a:cs typeface="+mj-lt"/>
              </a:rPr>
              <a:t>seems</a:t>
            </a:r>
            <a:r>
              <a:rPr lang="ru-RU" sz="2800">
                <a:latin typeface="Calibri"/>
                <a:ea typeface="+mj-lt"/>
                <a:cs typeface="+mj-lt"/>
              </a:rPr>
              <a:t> </a:t>
            </a:r>
            <a:r>
              <a:rPr lang="ru-RU" sz="2800" err="1">
                <a:latin typeface="Calibri"/>
                <a:ea typeface="+mj-lt"/>
                <a:cs typeface="+mj-lt"/>
              </a:rPr>
              <a:t>to</a:t>
            </a:r>
            <a:r>
              <a:rPr lang="ru-RU" sz="2800">
                <a:latin typeface="Calibri"/>
                <a:ea typeface="+mj-lt"/>
                <a:cs typeface="+mj-lt"/>
              </a:rPr>
              <a:t> </a:t>
            </a:r>
            <a:r>
              <a:rPr lang="ru-RU" sz="2800" err="1">
                <a:latin typeface="Calibri"/>
                <a:ea typeface="+mj-lt"/>
                <a:cs typeface="+mj-lt"/>
              </a:rPr>
              <a:t>be</a:t>
            </a:r>
            <a:r>
              <a:rPr lang="ru-RU" sz="2800">
                <a:latin typeface="Calibri"/>
                <a:ea typeface="+mj-lt"/>
                <a:cs typeface="+mj-lt"/>
              </a:rPr>
              <a:t> </a:t>
            </a:r>
            <a:r>
              <a:rPr lang="ru-RU" sz="2800" err="1">
                <a:latin typeface="Calibri"/>
                <a:ea typeface="+mj-lt"/>
                <a:cs typeface="+mj-lt"/>
              </a:rPr>
              <a:t>related</a:t>
            </a:r>
            <a:r>
              <a:rPr lang="ru-RU" sz="2800">
                <a:latin typeface="Calibri"/>
                <a:ea typeface="+mj-lt"/>
                <a:cs typeface="+mj-lt"/>
              </a:rPr>
              <a:t> </a:t>
            </a:r>
            <a:r>
              <a:rPr lang="ru-RU" sz="2800" err="1">
                <a:latin typeface="Calibri"/>
                <a:ea typeface="+mj-lt"/>
                <a:cs typeface="+mj-lt"/>
              </a:rPr>
              <a:t>to</a:t>
            </a:r>
            <a:r>
              <a:rPr lang="ru-RU" sz="2800">
                <a:latin typeface="Calibri"/>
                <a:ea typeface="+mj-lt"/>
                <a:cs typeface="+mj-lt"/>
              </a:rPr>
              <a:t> </a:t>
            </a:r>
            <a:r>
              <a:rPr lang="ru-RU" sz="2800" err="1">
                <a:latin typeface="Calibri"/>
                <a:ea typeface="+mj-lt"/>
                <a:cs typeface="+mj-lt"/>
              </a:rPr>
              <a:t>the</a:t>
            </a:r>
            <a:r>
              <a:rPr lang="ru-RU" sz="2800">
                <a:latin typeface="Calibri"/>
                <a:ea typeface="+mj-lt"/>
                <a:cs typeface="+mj-lt"/>
              </a:rPr>
              <a:t> </a:t>
            </a:r>
            <a:r>
              <a:rPr lang="ru-RU" sz="2800" err="1">
                <a:latin typeface="Calibri"/>
                <a:ea typeface="+mj-lt"/>
                <a:cs typeface="+mj-lt"/>
              </a:rPr>
              <a:t>number</a:t>
            </a:r>
            <a:r>
              <a:rPr lang="ru-RU" sz="2800">
                <a:latin typeface="Calibri"/>
                <a:ea typeface="+mj-lt"/>
                <a:cs typeface="+mj-lt"/>
              </a:rPr>
              <a:t> </a:t>
            </a:r>
            <a:r>
              <a:rPr lang="ru-RU" sz="2800" err="1">
                <a:latin typeface="Calibri"/>
                <a:ea typeface="+mj-lt"/>
                <a:cs typeface="+mj-lt"/>
              </a:rPr>
              <a:t>of</a:t>
            </a:r>
            <a:r>
              <a:rPr lang="ru-RU" sz="2800">
                <a:latin typeface="Calibri"/>
                <a:ea typeface="+mj-lt"/>
                <a:cs typeface="+mj-lt"/>
              </a:rPr>
              <a:t> </a:t>
            </a:r>
            <a:r>
              <a:rPr lang="ru-RU" sz="2800" err="1">
                <a:latin typeface="Calibri"/>
                <a:ea typeface="+mj-lt"/>
                <a:cs typeface="+mj-lt"/>
              </a:rPr>
              <a:t>flights</a:t>
            </a:r>
            <a:r>
              <a:rPr lang="ru-RU" sz="2800">
                <a:latin typeface="Calibri"/>
                <a:ea typeface="+mj-lt"/>
                <a:cs typeface="+mj-lt"/>
              </a:rPr>
              <a:t>. </a:t>
            </a:r>
            <a:r>
              <a:rPr lang="ru-RU" sz="2800" err="1">
                <a:latin typeface="Calibri"/>
                <a:ea typeface="+mj-lt"/>
                <a:cs typeface="+mj-lt"/>
              </a:rPr>
              <a:t>Conversely</a:t>
            </a:r>
            <a:r>
              <a:rPr lang="ru-RU" sz="2800">
                <a:latin typeface="Calibri"/>
                <a:ea typeface="+mj-lt"/>
                <a:cs typeface="+mj-lt"/>
              </a:rPr>
              <a:t>, </a:t>
            </a:r>
            <a:r>
              <a:rPr lang="ru-RU" sz="2800" err="1">
                <a:latin typeface="Calibri"/>
                <a:ea typeface="+mj-lt"/>
                <a:cs typeface="+mj-lt"/>
              </a:rPr>
              <a:t>in</a:t>
            </a:r>
            <a:r>
              <a:rPr lang="ru-RU" sz="2800">
                <a:latin typeface="Calibri"/>
                <a:ea typeface="+mj-lt"/>
                <a:cs typeface="+mj-lt"/>
              </a:rPr>
              <a:t> </a:t>
            </a:r>
            <a:r>
              <a:rPr lang="ru-RU" sz="2800" err="1">
                <a:latin typeface="Calibri"/>
                <a:ea typeface="+mj-lt"/>
                <a:cs typeface="+mj-lt"/>
              </a:rPr>
              <a:t>the</a:t>
            </a:r>
            <a:r>
              <a:rPr lang="ru-RU" sz="2800">
                <a:latin typeface="Calibri"/>
                <a:ea typeface="+mj-lt"/>
                <a:cs typeface="+mj-lt"/>
              </a:rPr>
              <a:t> GTO </a:t>
            </a:r>
            <a:r>
              <a:rPr lang="ru-RU" sz="2800" err="1">
                <a:latin typeface="Calibri"/>
                <a:ea typeface="+mj-lt"/>
                <a:cs typeface="+mj-lt"/>
              </a:rPr>
              <a:t>orbit</a:t>
            </a:r>
            <a:r>
              <a:rPr lang="ru-RU" sz="2800">
                <a:latin typeface="Calibri"/>
                <a:ea typeface="+mj-lt"/>
                <a:cs typeface="+mj-lt"/>
              </a:rPr>
              <a:t>, </a:t>
            </a:r>
            <a:r>
              <a:rPr lang="ru-RU" sz="2800" err="1">
                <a:latin typeface="Calibri"/>
                <a:ea typeface="+mj-lt"/>
                <a:cs typeface="+mj-lt"/>
              </a:rPr>
              <a:t>there</a:t>
            </a:r>
            <a:r>
              <a:rPr lang="ru-RU" sz="2800">
                <a:latin typeface="Calibri"/>
                <a:ea typeface="+mj-lt"/>
                <a:cs typeface="+mj-lt"/>
              </a:rPr>
              <a:t> </a:t>
            </a:r>
            <a:r>
              <a:rPr lang="ru-RU" sz="2800" err="1">
                <a:latin typeface="Calibri"/>
                <a:ea typeface="+mj-lt"/>
                <a:cs typeface="+mj-lt"/>
              </a:rPr>
              <a:t>appears</a:t>
            </a:r>
            <a:r>
              <a:rPr lang="ru-RU" sz="2800">
                <a:latin typeface="Calibri"/>
                <a:ea typeface="+mj-lt"/>
                <a:cs typeface="+mj-lt"/>
              </a:rPr>
              <a:t> </a:t>
            </a:r>
            <a:r>
              <a:rPr lang="ru-RU" sz="2800" err="1">
                <a:latin typeface="Calibri"/>
                <a:ea typeface="+mj-lt"/>
                <a:cs typeface="+mj-lt"/>
              </a:rPr>
              <a:t>to</a:t>
            </a:r>
            <a:r>
              <a:rPr lang="ru-RU" sz="2800">
                <a:latin typeface="Calibri"/>
                <a:ea typeface="+mj-lt"/>
                <a:cs typeface="+mj-lt"/>
              </a:rPr>
              <a:t> </a:t>
            </a:r>
            <a:r>
              <a:rPr lang="ru-RU" sz="2800" err="1">
                <a:latin typeface="Calibri"/>
                <a:ea typeface="+mj-lt"/>
                <a:cs typeface="+mj-lt"/>
              </a:rPr>
              <a:t>be</a:t>
            </a:r>
            <a:r>
              <a:rPr lang="ru-RU" sz="2800">
                <a:latin typeface="Calibri"/>
                <a:ea typeface="+mj-lt"/>
                <a:cs typeface="+mj-lt"/>
              </a:rPr>
              <a:t> </a:t>
            </a:r>
            <a:r>
              <a:rPr lang="ru-RU" sz="2800" err="1">
                <a:latin typeface="Calibri"/>
                <a:ea typeface="+mj-lt"/>
                <a:cs typeface="+mj-lt"/>
              </a:rPr>
              <a:t>no</a:t>
            </a:r>
            <a:r>
              <a:rPr lang="ru-RU" sz="2800">
                <a:latin typeface="Calibri"/>
                <a:ea typeface="+mj-lt"/>
                <a:cs typeface="+mj-lt"/>
              </a:rPr>
              <a:t> </a:t>
            </a:r>
            <a:r>
              <a:rPr lang="ru-RU" sz="2800" err="1">
                <a:latin typeface="Calibri"/>
                <a:ea typeface="+mj-lt"/>
                <a:cs typeface="+mj-lt"/>
              </a:rPr>
              <a:t>relationship</a:t>
            </a:r>
            <a:r>
              <a:rPr lang="ru-RU" sz="2800">
                <a:latin typeface="Calibri"/>
                <a:ea typeface="+mj-lt"/>
                <a:cs typeface="+mj-lt"/>
              </a:rPr>
              <a:t> </a:t>
            </a:r>
            <a:r>
              <a:rPr lang="ru-RU" sz="2800" err="1">
                <a:latin typeface="Calibri"/>
                <a:ea typeface="+mj-lt"/>
                <a:cs typeface="+mj-lt"/>
              </a:rPr>
              <a:t>between</a:t>
            </a:r>
            <a:r>
              <a:rPr lang="ru-RU" sz="2800">
                <a:latin typeface="Calibri"/>
                <a:ea typeface="+mj-lt"/>
                <a:cs typeface="+mj-lt"/>
              </a:rPr>
              <a:t> </a:t>
            </a:r>
            <a:r>
              <a:rPr lang="ru-RU" sz="2800" err="1">
                <a:latin typeface="Calibri"/>
                <a:ea typeface="+mj-lt"/>
                <a:cs typeface="+mj-lt"/>
              </a:rPr>
              <a:t>flight</a:t>
            </a:r>
            <a:r>
              <a:rPr lang="ru-RU" sz="2800">
                <a:latin typeface="Calibri"/>
                <a:ea typeface="+mj-lt"/>
                <a:cs typeface="+mj-lt"/>
              </a:rPr>
              <a:t> </a:t>
            </a:r>
            <a:r>
              <a:rPr lang="ru-RU" sz="2800" err="1">
                <a:latin typeface="Calibri"/>
                <a:ea typeface="+mj-lt"/>
                <a:cs typeface="+mj-lt"/>
              </a:rPr>
              <a:t>number</a:t>
            </a:r>
            <a:r>
              <a:rPr lang="ru-RU" sz="2800">
                <a:latin typeface="Calibri"/>
                <a:ea typeface="+mj-lt"/>
                <a:cs typeface="+mj-lt"/>
              </a:rPr>
              <a:t> </a:t>
            </a:r>
            <a:r>
              <a:rPr lang="ru-RU" sz="2800" err="1">
                <a:latin typeface="Calibri"/>
                <a:ea typeface="+mj-lt"/>
                <a:cs typeface="+mj-lt"/>
              </a:rPr>
              <a:t>and</a:t>
            </a:r>
            <a:r>
              <a:rPr lang="ru-RU" sz="2800">
                <a:latin typeface="Calibri"/>
                <a:ea typeface="+mj-lt"/>
                <a:cs typeface="+mj-lt"/>
              </a:rPr>
              <a:t> </a:t>
            </a:r>
            <a:r>
              <a:rPr lang="ru-RU" sz="2800" err="1">
                <a:latin typeface="Calibri"/>
                <a:ea typeface="+mj-lt"/>
                <a:cs typeface="+mj-lt"/>
              </a:rPr>
              <a:t>success</a:t>
            </a:r>
            <a:r>
              <a:rPr lang="ru-RU" sz="2800">
                <a:latin typeface="Calibri"/>
                <a:ea typeface="+mj-lt"/>
                <a:cs typeface="+mj-lt"/>
              </a:rPr>
              <a:t>.</a:t>
            </a:r>
            <a:endParaRPr lang="ru-RU" sz="2800">
              <a:latin typeface="Calibri"/>
              <a:ea typeface="Calibri Light"/>
              <a:cs typeface="Calibri Light"/>
            </a:endParaRPr>
          </a:p>
        </p:txBody>
      </p:sp>
      <p:pic>
        <p:nvPicPr>
          <p:cNvPr id="4" name="Объект 3" descr="Изображение выглядит как текст, снимок экрана, Шрифт, число&#10;&#10;Содержимое, созданное ИИ, может быть неверным.">
            <a:extLst>
              <a:ext uri="{FF2B5EF4-FFF2-40B4-BE49-F238E27FC236}">
                <a16:creationId xmlns:a16="http://schemas.microsoft.com/office/drawing/2014/main" id="{227E4359-0FB9-C864-DF67-30384DD8660E}"/>
              </a:ext>
            </a:extLst>
          </p:cNvPr>
          <p:cNvPicPr>
            <a:picLocks noGrp="1" noChangeAspect="1"/>
          </p:cNvPicPr>
          <p:nvPr>
            <p:ph idx="1"/>
          </p:nvPr>
        </p:nvPicPr>
        <p:blipFill>
          <a:blip r:embed="rId2"/>
          <a:stretch>
            <a:fillRect/>
          </a:stretch>
        </p:blipFill>
        <p:spPr>
          <a:xfrm>
            <a:off x="2222596" y="1825625"/>
            <a:ext cx="7746808" cy="4351338"/>
          </a:xfrm>
        </p:spPr>
      </p:pic>
    </p:spTree>
    <p:extLst>
      <p:ext uri="{BB962C8B-B14F-4D97-AF65-F5344CB8AC3E}">
        <p14:creationId xmlns:p14="http://schemas.microsoft.com/office/powerpoint/2010/main" val="4290687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8E2E8F-0E5F-4001-5A96-B1F8D2D9DFE1}"/>
              </a:ext>
            </a:extLst>
          </p:cNvPr>
          <p:cNvSpPr>
            <a:spLocks noGrp="1"/>
          </p:cNvSpPr>
          <p:nvPr>
            <p:ph type="title"/>
          </p:nvPr>
        </p:nvSpPr>
        <p:spPr/>
        <p:txBody>
          <a:bodyPr lIns="91440" tIns="45720" rIns="91440" bIns="45720" anchor="t"/>
          <a:lstStyle/>
          <a:p>
            <a:r>
              <a:rPr lang="ru-RU" sz="2400">
                <a:latin typeface="Calibri"/>
                <a:ea typeface="Calibri"/>
                <a:cs typeface="Calibri"/>
              </a:rPr>
              <a:t>With </a:t>
            </a:r>
            <a:r>
              <a:rPr lang="ru-RU" sz="2400" err="1">
                <a:latin typeface="Calibri"/>
                <a:ea typeface="Calibri"/>
                <a:cs typeface="Calibri"/>
              </a:rPr>
              <a:t>heavy</a:t>
            </a:r>
            <a:r>
              <a:rPr lang="ru-RU" sz="2400">
                <a:latin typeface="Calibri"/>
                <a:ea typeface="Calibri"/>
                <a:cs typeface="Calibri"/>
              </a:rPr>
              <a:t> </a:t>
            </a:r>
            <a:r>
              <a:rPr lang="ru-RU" sz="2400" err="1">
                <a:latin typeface="Calibri"/>
                <a:ea typeface="Calibri"/>
                <a:cs typeface="Calibri"/>
              </a:rPr>
              <a:t>payloads</a:t>
            </a:r>
            <a:r>
              <a:rPr lang="ru-RU" sz="2400">
                <a:latin typeface="Calibri"/>
                <a:ea typeface="Calibri"/>
                <a:cs typeface="Calibri"/>
              </a:rPr>
              <a:t> the successful landing or positive landing rate are more for Polar,LEO and ISS.</a:t>
            </a:r>
          </a:p>
          <a:p>
            <a:r>
              <a:rPr lang="ru-RU" sz="2400" err="1">
                <a:latin typeface="Calibri"/>
                <a:ea typeface="Calibri"/>
                <a:cs typeface="Calibri"/>
              </a:rPr>
              <a:t>However</a:t>
            </a:r>
            <a:r>
              <a:rPr lang="ru-RU" sz="2400">
                <a:latin typeface="Calibri"/>
                <a:ea typeface="Calibri"/>
                <a:cs typeface="Calibri"/>
              </a:rPr>
              <a:t>, </a:t>
            </a:r>
            <a:r>
              <a:rPr lang="ru-RU" sz="2400" err="1">
                <a:latin typeface="Calibri"/>
                <a:ea typeface="Calibri"/>
                <a:cs typeface="Calibri"/>
              </a:rPr>
              <a:t>for</a:t>
            </a:r>
            <a:r>
              <a:rPr lang="ru-RU" sz="2400">
                <a:latin typeface="Calibri"/>
                <a:ea typeface="Calibri"/>
                <a:cs typeface="Calibri"/>
              </a:rPr>
              <a:t> GTO, </a:t>
            </a:r>
            <a:r>
              <a:rPr lang="ru-RU" sz="2400" err="1">
                <a:latin typeface="Calibri"/>
                <a:ea typeface="Calibri"/>
                <a:cs typeface="Calibri"/>
              </a:rPr>
              <a:t>it's</a:t>
            </a:r>
            <a:r>
              <a:rPr lang="ru-RU" sz="2400">
                <a:latin typeface="Calibri"/>
                <a:ea typeface="Calibri"/>
                <a:cs typeface="Calibri"/>
              </a:rPr>
              <a:t> </a:t>
            </a:r>
            <a:r>
              <a:rPr lang="ru-RU" sz="2400" err="1">
                <a:latin typeface="Calibri"/>
                <a:ea typeface="Calibri"/>
                <a:cs typeface="Calibri"/>
              </a:rPr>
              <a:t>difficult</a:t>
            </a:r>
            <a:r>
              <a:rPr lang="ru-RU" sz="2400">
                <a:latin typeface="Calibri"/>
                <a:ea typeface="Calibri"/>
                <a:cs typeface="Calibri"/>
              </a:rPr>
              <a:t> </a:t>
            </a:r>
            <a:r>
              <a:rPr lang="ru-RU" sz="2400" err="1">
                <a:latin typeface="Calibri"/>
                <a:ea typeface="Calibri"/>
                <a:cs typeface="Calibri"/>
              </a:rPr>
              <a:t>to</a:t>
            </a:r>
            <a:r>
              <a:rPr lang="ru-RU" sz="2400">
                <a:latin typeface="Calibri"/>
                <a:ea typeface="Calibri"/>
                <a:cs typeface="Calibri"/>
              </a:rPr>
              <a:t> </a:t>
            </a:r>
            <a:r>
              <a:rPr lang="ru-RU" sz="2400" err="1">
                <a:latin typeface="Calibri"/>
                <a:ea typeface="Calibri"/>
                <a:cs typeface="Calibri"/>
              </a:rPr>
              <a:t>distinguish</a:t>
            </a:r>
            <a:r>
              <a:rPr lang="ru-RU" sz="2400">
                <a:latin typeface="Calibri"/>
                <a:ea typeface="Calibri"/>
                <a:cs typeface="Calibri"/>
              </a:rPr>
              <a:t> </a:t>
            </a:r>
            <a:r>
              <a:rPr lang="ru-RU" sz="2400" err="1">
                <a:latin typeface="Calibri"/>
                <a:ea typeface="Calibri"/>
                <a:cs typeface="Calibri"/>
              </a:rPr>
              <a:t>between</a:t>
            </a:r>
            <a:r>
              <a:rPr lang="ru-RU" sz="2400">
                <a:latin typeface="Calibri"/>
                <a:ea typeface="Calibri"/>
                <a:cs typeface="Calibri"/>
              </a:rPr>
              <a:t> </a:t>
            </a:r>
            <a:r>
              <a:rPr lang="ru-RU" sz="2400" err="1">
                <a:latin typeface="Calibri"/>
                <a:ea typeface="Calibri"/>
                <a:cs typeface="Calibri"/>
              </a:rPr>
              <a:t>successful</a:t>
            </a:r>
            <a:r>
              <a:rPr lang="ru-RU" sz="2400">
                <a:latin typeface="Calibri"/>
                <a:ea typeface="Calibri"/>
                <a:cs typeface="Calibri"/>
              </a:rPr>
              <a:t> </a:t>
            </a:r>
            <a:r>
              <a:rPr lang="ru-RU" sz="2400" err="1">
                <a:latin typeface="Calibri"/>
                <a:ea typeface="Calibri"/>
                <a:cs typeface="Calibri"/>
              </a:rPr>
              <a:t>and</a:t>
            </a:r>
            <a:r>
              <a:rPr lang="ru-RU" sz="2400">
                <a:latin typeface="Calibri"/>
                <a:ea typeface="Calibri"/>
                <a:cs typeface="Calibri"/>
              </a:rPr>
              <a:t> </a:t>
            </a:r>
            <a:r>
              <a:rPr lang="ru-RU" sz="2400" err="1">
                <a:latin typeface="Calibri"/>
                <a:ea typeface="Calibri"/>
                <a:cs typeface="Calibri"/>
              </a:rPr>
              <a:t>unsuccessful</a:t>
            </a:r>
            <a:r>
              <a:rPr lang="ru-RU" sz="2400">
                <a:latin typeface="Calibri"/>
                <a:ea typeface="Calibri"/>
                <a:cs typeface="Calibri"/>
              </a:rPr>
              <a:t> </a:t>
            </a:r>
            <a:r>
              <a:rPr lang="ru-RU" sz="2400" err="1">
                <a:latin typeface="Calibri"/>
                <a:ea typeface="Calibri"/>
                <a:cs typeface="Calibri"/>
              </a:rPr>
              <a:t>landings</a:t>
            </a:r>
            <a:r>
              <a:rPr lang="ru-RU" sz="2400">
                <a:latin typeface="Calibri"/>
                <a:ea typeface="Calibri"/>
                <a:cs typeface="Calibri"/>
              </a:rPr>
              <a:t> </a:t>
            </a:r>
            <a:r>
              <a:rPr lang="ru-RU" sz="2400" err="1">
                <a:latin typeface="Calibri"/>
                <a:ea typeface="Calibri"/>
                <a:cs typeface="Calibri"/>
              </a:rPr>
              <a:t>as</a:t>
            </a:r>
            <a:r>
              <a:rPr lang="ru-RU" sz="2400">
                <a:latin typeface="Calibri"/>
                <a:ea typeface="Calibri"/>
                <a:cs typeface="Calibri"/>
              </a:rPr>
              <a:t> </a:t>
            </a:r>
            <a:r>
              <a:rPr lang="ru-RU" sz="2400" err="1">
                <a:latin typeface="Calibri"/>
                <a:ea typeface="Calibri"/>
                <a:cs typeface="Calibri"/>
              </a:rPr>
              <a:t>both</a:t>
            </a:r>
            <a:r>
              <a:rPr lang="ru-RU" sz="2400">
                <a:latin typeface="Calibri"/>
                <a:ea typeface="Calibri"/>
                <a:cs typeface="Calibri"/>
              </a:rPr>
              <a:t> </a:t>
            </a:r>
            <a:r>
              <a:rPr lang="ru-RU" sz="2400" err="1">
                <a:latin typeface="Calibri"/>
                <a:ea typeface="Calibri"/>
                <a:cs typeface="Calibri"/>
              </a:rPr>
              <a:t>outcomes</a:t>
            </a:r>
            <a:r>
              <a:rPr lang="ru-RU" sz="2400">
                <a:latin typeface="Calibri"/>
                <a:ea typeface="Calibri"/>
                <a:cs typeface="Calibri"/>
              </a:rPr>
              <a:t> </a:t>
            </a:r>
            <a:r>
              <a:rPr lang="ru-RU" sz="2400" err="1">
                <a:latin typeface="Calibri"/>
                <a:ea typeface="Calibri"/>
                <a:cs typeface="Calibri"/>
              </a:rPr>
              <a:t>are</a:t>
            </a:r>
            <a:r>
              <a:rPr lang="ru-RU" sz="2400">
                <a:latin typeface="Calibri"/>
                <a:ea typeface="Calibri"/>
                <a:cs typeface="Calibri"/>
              </a:rPr>
              <a:t> </a:t>
            </a:r>
            <a:r>
              <a:rPr lang="ru-RU" sz="2400" err="1">
                <a:latin typeface="Calibri"/>
                <a:ea typeface="Calibri"/>
                <a:cs typeface="Calibri"/>
              </a:rPr>
              <a:t>present</a:t>
            </a:r>
            <a:r>
              <a:rPr lang="ru-RU" sz="2400">
                <a:latin typeface="Calibri"/>
                <a:ea typeface="Calibri"/>
                <a:cs typeface="Calibri"/>
              </a:rPr>
              <a:t>.</a:t>
            </a:r>
          </a:p>
          <a:p>
            <a:endParaRPr lang="ru-RU" sz="2400">
              <a:latin typeface="Calibri"/>
              <a:ea typeface="Calibri Light"/>
              <a:cs typeface="Calibri Light"/>
            </a:endParaRPr>
          </a:p>
        </p:txBody>
      </p:sp>
      <p:pic>
        <p:nvPicPr>
          <p:cNvPr id="4" name="Объект 3" descr="Изображение выглядит как текст, снимок экрана, число, Шрифт&#10;&#10;Содержимое, созданное ИИ, может быть неверным.">
            <a:extLst>
              <a:ext uri="{FF2B5EF4-FFF2-40B4-BE49-F238E27FC236}">
                <a16:creationId xmlns:a16="http://schemas.microsoft.com/office/drawing/2014/main" id="{ABB04B47-A45F-E59E-9512-85D3DA996E92}"/>
              </a:ext>
            </a:extLst>
          </p:cNvPr>
          <p:cNvPicPr>
            <a:picLocks noGrp="1" noChangeAspect="1"/>
          </p:cNvPicPr>
          <p:nvPr>
            <p:ph idx="1"/>
          </p:nvPr>
        </p:nvPicPr>
        <p:blipFill>
          <a:blip r:embed="rId2"/>
          <a:stretch>
            <a:fillRect/>
          </a:stretch>
        </p:blipFill>
        <p:spPr>
          <a:xfrm>
            <a:off x="2176199" y="1825625"/>
            <a:ext cx="7839601" cy="4351338"/>
          </a:xfrm>
        </p:spPr>
      </p:pic>
    </p:spTree>
    <p:extLst>
      <p:ext uri="{BB962C8B-B14F-4D97-AF65-F5344CB8AC3E}">
        <p14:creationId xmlns:p14="http://schemas.microsoft.com/office/powerpoint/2010/main" val="1144525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338D08-20BF-60D8-85AD-4BD8442D56BE}"/>
              </a:ext>
            </a:extLst>
          </p:cNvPr>
          <p:cNvSpPr>
            <a:spLocks noGrp="1"/>
          </p:cNvSpPr>
          <p:nvPr>
            <p:ph type="title"/>
          </p:nvPr>
        </p:nvSpPr>
        <p:spPr/>
        <p:txBody>
          <a:bodyPr lIns="91440" tIns="45720" rIns="91440" bIns="45720" anchor="t"/>
          <a:lstStyle/>
          <a:p>
            <a:r>
              <a:rPr lang="ru-RU" sz="3200">
                <a:latin typeface="Calibri"/>
                <a:ea typeface="+mj-lt"/>
                <a:cs typeface="+mj-lt"/>
              </a:rPr>
              <a:t>A </a:t>
            </a:r>
            <a:r>
              <a:rPr lang="ru-RU" sz="3200" err="1">
                <a:latin typeface="Calibri"/>
                <a:ea typeface="+mj-lt"/>
                <a:cs typeface="+mj-lt"/>
              </a:rPr>
              <a:t>line</a:t>
            </a:r>
            <a:r>
              <a:rPr lang="ru-RU" sz="3200">
                <a:latin typeface="Calibri"/>
                <a:ea typeface="+mj-lt"/>
                <a:cs typeface="+mj-lt"/>
              </a:rPr>
              <a:t> </a:t>
            </a:r>
            <a:r>
              <a:rPr lang="ru-RU" sz="3200" err="1">
                <a:latin typeface="Calibri"/>
                <a:ea typeface="+mj-lt"/>
                <a:cs typeface="+mj-lt"/>
              </a:rPr>
              <a:t>chart</a:t>
            </a:r>
            <a:r>
              <a:rPr lang="ru-RU" sz="3200">
                <a:latin typeface="Calibri"/>
                <a:ea typeface="+mj-lt"/>
                <a:cs typeface="+mj-lt"/>
              </a:rPr>
              <a:t> </a:t>
            </a:r>
            <a:r>
              <a:rPr lang="ru-RU" sz="3200" err="1">
                <a:latin typeface="Calibri"/>
                <a:ea typeface="+mj-lt"/>
                <a:cs typeface="+mj-lt"/>
              </a:rPr>
              <a:t>with</a:t>
            </a:r>
            <a:r>
              <a:rPr lang="ru-RU" sz="3200">
                <a:latin typeface="Calibri"/>
                <a:ea typeface="+mj-lt"/>
                <a:cs typeface="+mj-lt"/>
              </a:rPr>
              <a:t> x </a:t>
            </a:r>
            <a:r>
              <a:rPr lang="ru-RU" sz="3200" err="1">
                <a:latin typeface="Calibri"/>
                <a:ea typeface="+mj-lt"/>
                <a:cs typeface="+mj-lt"/>
              </a:rPr>
              <a:t>axis</a:t>
            </a:r>
            <a:r>
              <a:rPr lang="ru-RU" sz="3200">
                <a:latin typeface="Calibri"/>
                <a:ea typeface="+mj-lt"/>
                <a:cs typeface="+mj-lt"/>
              </a:rPr>
              <a:t> </a:t>
            </a:r>
            <a:r>
              <a:rPr lang="ru-RU" sz="3200" err="1">
                <a:latin typeface="Calibri"/>
                <a:ea typeface="+mj-lt"/>
                <a:cs typeface="+mj-lt"/>
              </a:rPr>
              <a:t>is</a:t>
            </a:r>
            <a:r>
              <a:rPr lang="ru-RU" sz="3200">
                <a:latin typeface="Calibri"/>
                <a:ea typeface="+mj-lt"/>
                <a:cs typeface="+mj-lt"/>
              </a:rPr>
              <a:t> </a:t>
            </a:r>
            <a:r>
              <a:rPr lang="ru-RU" sz="3200" err="1">
                <a:latin typeface="Calibri"/>
                <a:ea typeface="+mj-lt"/>
                <a:cs typeface="+mj-lt"/>
              </a:rPr>
              <a:t>the</a:t>
            </a:r>
            <a:r>
              <a:rPr lang="ru-RU" sz="3200">
                <a:latin typeface="Calibri"/>
                <a:ea typeface="+mj-lt"/>
                <a:cs typeface="+mj-lt"/>
              </a:rPr>
              <a:t> </a:t>
            </a:r>
            <a:r>
              <a:rPr lang="ru-RU" sz="3200" err="1">
                <a:latin typeface="Calibri"/>
                <a:ea typeface="+mj-lt"/>
                <a:cs typeface="+mj-lt"/>
              </a:rPr>
              <a:t>year</a:t>
            </a:r>
            <a:r>
              <a:rPr lang="ru-RU" sz="3200">
                <a:latin typeface="Calibri"/>
                <a:ea typeface="+mj-lt"/>
                <a:cs typeface="+mj-lt"/>
              </a:rPr>
              <a:t> </a:t>
            </a:r>
            <a:r>
              <a:rPr lang="ru-RU" sz="3200" err="1">
                <a:latin typeface="Calibri"/>
                <a:ea typeface="+mj-lt"/>
                <a:cs typeface="+mj-lt"/>
              </a:rPr>
              <a:t>and</a:t>
            </a:r>
            <a:r>
              <a:rPr lang="ru-RU" sz="3200">
                <a:latin typeface="Calibri"/>
                <a:ea typeface="+mj-lt"/>
                <a:cs typeface="+mj-lt"/>
              </a:rPr>
              <a:t> y </a:t>
            </a:r>
            <a:r>
              <a:rPr lang="ru-RU" sz="3200" err="1">
                <a:latin typeface="Calibri"/>
                <a:ea typeface="+mj-lt"/>
                <a:cs typeface="+mj-lt"/>
              </a:rPr>
              <a:t>axis</a:t>
            </a:r>
            <a:r>
              <a:rPr lang="ru-RU" sz="3200">
                <a:latin typeface="Calibri"/>
                <a:ea typeface="+mj-lt"/>
                <a:cs typeface="+mj-lt"/>
              </a:rPr>
              <a:t> </a:t>
            </a:r>
            <a:r>
              <a:rPr lang="ru-RU" sz="3200" err="1">
                <a:latin typeface="Calibri"/>
                <a:ea typeface="+mj-lt"/>
                <a:cs typeface="+mj-lt"/>
              </a:rPr>
              <a:t>is</a:t>
            </a:r>
            <a:r>
              <a:rPr lang="ru-RU" sz="3200">
                <a:latin typeface="Calibri"/>
                <a:ea typeface="+mj-lt"/>
                <a:cs typeface="+mj-lt"/>
              </a:rPr>
              <a:t> </a:t>
            </a:r>
            <a:r>
              <a:rPr lang="ru-RU" sz="3200" err="1">
                <a:latin typeface="Calibri"/>
                <a:ea typeface="+mj-lt"/>
                <a:cs typeface="+mj-lt"/>
              </a:rPr>
              <a:t>the</a:t>
            </a:r>
            <a:r>
              <a:rPr lang="ru-RU" sz="3200">
                <a:latin typeface="Calibri"/>
                <a:ea typeface="+mj-lt"/>
                <a:cs typeface="+mj-lt"/>
              </a:rPr>
              <a:t> </a:t>
            </a:r>
            <a:r>
              <a:rPr lang="ru-RU" sz="3200" err="1">
                <a:latin typeface="Calibri"/>
                <a:ea typeface="+mj-lt"/>
                <a:cs typeface="+mj-lt"/>
              </a:rPr>
              <a:t>success</a:t>
            </a:r>
            <a:r>
              <a:rPr lang="ru-RU" sz="3200">
                <a:latin typeface="Calibri"/>
                <a:ea typeface="+mj-lt"/>
                <a:cs typeface="+mj-lt"/>
              </a:rPr>
              <a:t> </a:t>
            </a:r>
            <a:r>
              <a:rPr lang="ru-RU" sz="3200" err="1">
                <a:latin typeface="Calibri"/>
                <a:ea typeface="+mj-lt"/>
                <a:cs typeface="+mj-lt"/>
              </a:rPr>
              <a:t>rate</a:t>
            </a:r>
            <a:r>
              <a:rPr lang="ru-RU" sz="3200">
                <a:latin typeface="Calibri"/>
                <a:ea typeface="+mj-lt"/>
                <a:cs typeface="+mj-lt"/>
              </a:rPr>
              <a:t>. You </a:t>
            </a:r>
            <a:r>
              <a:rPr lang="ru-RU" sz="3200" err="1">
                <a:latin typeface="Calibri"/>
                <a:ea typeface="+mj-lt"/>
                <a:cs typeface="+mj-lt"/>
              </a:rPr>
              <a:t>can</a:t>
            </a:r>
            <a:r>
              <a:rPr lang="ru-RU" sz="3200">
                <a:latin typeface="Calibri"/>
                <a:ea typeface="+mj-lt"/>
                <a:cs typeface="+mj-lt"/>
              </a:rPr>
              <a:t> </a:t>
            </a:r>
            <a:r>
              <a:rPr lang="ru-RU" sz="3200" err="1">
                <a:latin typeface="Calibri"/>
                <a:ea typeface="+mj-lt"/>
                <a:cs typeface="+mj-lt"/>
              </a:rPr>
              <a:t>observe</a:t>
            </a:r>
            <a:r>
              <a:rPr lang="ru-RU" sz="3200">
                <a:latin typeface="Calibri"/>
                <a:ea typeface="+mj-lt"/>
                <a:cs typeface="+mj-lt"/>
              </a:rPr>
              <a:t> </a:t>
            </a:r>
            <a:r>
              <a:rPr lang="ru-RU" sz="3200" err="1">
                <a:latin typeface="Calibri"/>
                <a:ea typeface="+mj-lt"/>
                <a:cs typeface="+mj-lt"/>
              </a:rPr>
              <a:t>that</a:t>
            </a:r>
            <a:r>
              <a:rPr lang="ru-RU" sz="3200">
                <a:latin typeface="Calibri"/>
                <a:ea typeface="+mj-lt"/>
                <a:cs typeface="+mj-lt"/>
              </a:rPr>
              <a:t> </a:t>
            </a:r>
            <a:r>
              <a:rPr lang="ru-RU" sz="3200" err="1">
                <a:latin typeface="Calibri"/>
                <a:ea typeface="+mj-lt"/>
                <a:cs typeface="+mj-lt"/>
              </a:rPr>
              <a:t>the</a:t>
            </a:r>
            <a:r>
              <a:rPr lang="ru-RU" sz="3200">
                <a:latin typeface="Calibri"/>
                <a:ea typeface="+mj-lt"/>
                <a:cs typeface="+mj-lt"/>
              </a:rPr>
              <a:t> </a:t>
            </a:r>
            <a:r>
              <a:rPr lang="ru-RU" sz="3200" err="1">
                <a:latin typeface="Calibri"/>
                <a:ea typeface="+mj-lt"/>
                <a:cs typeface="+mj-lt"/>
              </a:rPr>
              <a:t>sucess</a:t>
            </a:r>
            <a:r>
              <a:rPr lang="ru-RU" sz="3200">
                <a:latin typeface="Calibri"/>
                <a:ea typeface="+mj-lt"/>
                <a:cs typeface="+mj-lt"/>
              </a:rPr>
              <a:t> </a:t>
            </a:r>
            <a:r>
              <a:rPr lang="ru-RU" sz="3200" err="1">
                <a:latin typeface="Calibri"/>
                <a:ea typeface="+mj-lt"/>
                <a:cs typeface="+mj-lt"/>
              </a:rPr>
              <a:t>rate</a:t>
            </a:r>
            <a:r>
              <a:rPr lang="ru-RU" sz="3200">
                <a:latin typeface="Calibri"/>
                <a:ea typeface="+mj-lt"/>
                <a:cs typeface="+mj-lt"/>
              </a:rPr>
              <a:t> </a:t>
            </a:r>
            <a:r>
              <a:rPr lang="ru-RU" sz="3200" err="1">
                <a:latin typeface="Calibri"/>
                <a:ea typeface="+mj-lt"/>
                <a:cs typeface="+mj-lt"/>
              </a:rPr>
              <a:t>since</a:t>
            </a:r>
            <a:r>
              <a:rPr lang="ru-RU" sz="3200">
                <a:latin typeface="Calibri"/>
                <a:ea typeface="+mj-lt"/>
                <a:cs typeface="+mj-lt"/>
              </a:rPr>
              <a:t> 2013 </a:t>
            </a:r>
            <a:r>
              <a:rPr lang="ru-RU" sz="3200" err="1">
                <a:latin typeface="Calibri"/>
                <a:ea typeface="+mj-lt"/>
                <a:cs typeface="+mj-lt"/>
              </a:rPr>
              <a:t>kept</a:t>
            </a:r>
            <a:r>
              <a:rPr lang="ru-RU" sz="3200">
                <a:latin typeface="Calibri"/>
                <a:ea typeface="+mj-lt"/>
                <a:cs typeface="+mj-lt"/>
              </a:rPr>
              <a:t> </a:t>
            </a:r>
            <a:r>
              <a:rPr lang="ru-RU" sz="3200" err="1">
                <a:latin typeface="Calibri"/>
                <a:ea typeface="+mj-lt"/>
                <a:cs typeface="+mj-lt"/>
              </a:rPr>
              <a:t>increasing</a:t>
            </a:r>
            <a:r>
              <a:rPr lang="ru-RU" sz="3200">
                <a:latin typeface="Calibri"/>
                <a:ea typeface="+mj-lt"/>
                <a:cs typeface="+mj-lt"/>
              </a:rPr>
              <a:t> </a:t>
            </a:r>
            <a:r>
              <a:rPr lang="ru-RU" sz="3200" err="1">
                <a:latin typeface="Calibri"/>
                <a:ea typeface="+mj-lt"/>
                <a:cs typeface="+mj-lt"/>
              </a:rPr>
              <a:t>till</a:t>
            </a:r>
            <a:r>
              <a:rPr lang="ru-RU" sz="3200">
                <a:latin typeface="Calibri"/>
                <a:ea typeface="+mj-lt"/>
                <a:cs typeface="+mj-lt"/>
              </a:rPr>
              <a:t> 2020</a:t>
            </a:r>
            <a:endParaRPr lang="ru-RU" sz="3200">
              <a:latin typeface="Calibri"/>
              <a:ea typeface="Calibri Light"/>
              <a:cs typeface="Calibri Light"/>
            </a:endParaRPr>
          </a:p>
        </p:txBody>
      </p:sp>
      <p:pic>
        <p:nvPicPr>
          <p:cNvPr id="4" name="Объект 3" descr="Изображение выглядит как текст, снимок экрана, диаграмма, График&#10;&#10;Содержимое, созданное ИИ, может быть неверным.">
            <a:extLst>
              <a:ext uri="{FF2B5EF4-FFF2-40B4-BE49-F238E27FC236}">
                <a16:creationId xmlns:a16="http://schemas.microsoft.com/office/drawing/2014/main" id="{45724EE4-FA71-2199-ECA8-05778D68EEBC}"/>
              </a:ext>
            </a:extLst>
          </p:cNvPr>
          <p:cNvPicPr>
            <a:picLocks noGrp="1" noChangeAspect="1"/>
          </p:cNvPicPr>
          <p:nvPr>
            <p:ph idx="1"/>
          </p:nvPr>
        </p:nvPicPr>
        <p:blipFill>
          <a:blip r:embed="rId2"/>
          <a:stretch>
            <a:fillRect/>
          </a:stretch>
        </p:blipFill>
        <p:spPr>
          <a:xfrm>
            <a:off x="4166907" y="1825625"/>
            <a:ext cx="3858186" cy="4351338"/>
          </a:xfrm>
        </p:spPr>
      </p:pic>
    </p:spTree>
    <p:extLst>
      <p:ext uri="{BB962C8B-B14F-4D97-AF65-F5344CB8AC3E}">
        <p14:creationId xmlns:p14="http://schemas.microsoft.com/office/powerpoint/2010/main" val="2415160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32F34F3-6373-0971-8294-8F0EABBC7E0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A01316-BE6D-AA80-24C7-F07767AC6E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7CF935D9-8751-9B32-3015-DB44323E4B23}"/>
              </a:ext>
            </a:extLst>
          </p:cNvPr>
          <p:cNvSpPr>
            <a:spLocks noGrp="1"/>
          </p:cNvSpPr>
          <p:nvPr>
            <p:ph idx="4294967295"/>
          </p:nvPr>
        </p:nvSpPr>
        <p:spPr>
          <a:xfrm>
            <a:off x="770010" y="1454394"/>
            <a:ext cx="9745589" cy="5093799"/>
          </a:xfrm>
          <a:prstGeom prst="rect">
            <a:avLst/>
          </a:prstGeom>
        </p:spPr>
        <p:txBody>
          <a:bodyPr lIns="91440" tIns="45720" rIns="91440" bIns="45720" anchor="t"/>
          <a:lstStyle/>
          <a:p>
            <a:pPr marL="0" indent="0">
              <a:lnSpc>
                <a:spcPct val="100000"/>
              </a:lnSpc>
              <a:spcBef>
                <a:spcPts val="1400"/>
              </a:spcBef>
              <a:buNone/>
            </a:pPr>
            <a:r>
              <a:rPr lang="en-US" sz="2200">
                <a:solidFill>
                  <a:schemeClr val="accent3">
                    <a:lumMod val="25000"/>
                  </a:schemeClr>
                </a:solidFill>
                <a:latin typeface="Abadi"/>
              </a:rPr>
              <a:t>The following SQL queries were </a:t>
            </a:r>
            <a:r>
              <a:rPr lang="en-US" sz="2200" err="1">
                <a:solidFill>
                  <a:schemeClr val="accent3">
                    <a:lumMod val="25000"/>
                  </a:schemeClr>
                </a:solidFill>
                <a:latin typeface="Abadi"/>
              </a:rPr>
              <a:t>perfomed</a:t>
            </a:r>
            <a:r>
              <a:rPr lang="en-US" sz="2200">
                <a:solidFill>
                  <a:schemeClr val="accent3">
                    <a:lumMod val="25000"/>
                  </a:schemeClr>
                </a:solidFill>
                <a:latin typeface="Abadi"/>
              </a:rPr>
              <a:t>:</a:t>
            </a:r>
            <a:endParaRPr lang="ru-RU">
              <a:solidFill>
                <a:schemeClr val="accent3">
                  <a:lumMod val="25000"/>
                </a:schemeClr>
              </a:solidFill>
            </a:endParaRPr>
          </a:p>
          <a:p>
            <a:pPr lvl="1">
              <a:lnSpc>
                <a:spcPct val="100000"/>
              </a:lnSpc>
              <a:spcBef>
                <a:spcPts val="600"/>
              </a:spcBef>
            </a:pPr>
            <a:r>
              <a:rPr lang="en-US" sz="1400">
                <a:solidFill>
                  <a:schemeClr val="accent3">
                    <a:lumMod val="25000"/>
                  </a:schemeClr>
                </a:solidFill>
                <a:ea typeface="+mn-lt"/>
                <a:cs typeface="+mn-lt"/>
              </a:rPr>
              <a:t>the names of the unique launch sites in the space mission</a:t>
            </a:r>
          </a:p>
          <a:p>
            <a:pPr lvl="1">
              <a:lnSpc>
                <a:spcPct val="100000"/>
              </a:lnSpc>
              <a:spcBef>
                <a:spcPts val="600"/>
              </a:spcBef>
            </a:pPr>
            <a:r>
              <a:rPr lang="en-US" sz="1400">
                <a:solidFill>
                  <a:schemeClr val="accent3">
                    <a:lumMod val="25000"/>
                  </a:schemeClr>
                </a:solidFill>
                <a:ea typeface="+mn-lt"/>
                <a:cs typeface="+mn-lt"/>
              </a:rPr>
              <a:t>5 records where launch sites begin with the string 'CCA'</a:t>
            </a:r>
            <a:endParaRPr lang="en-US" sz="1400">
              <a:solidFill>
                <a:schemeClr val="accent3">
                  <a:lumMod val="25000"/>
                </a:schemeClr>
              </a:solidFill>
              <a:ea typeface="Calibri" panose="020F0502020204030204"/>
              <a:cs typeface="Calibri" panose="020F0502020204030204"/>
            </a:endParaRPr>
          </a:p>
          <a:p>
            <a:pPr lvl="1">
              <a:lnSpc>
                <a:spcPct val="100000"/>
              </a:lnSpc>
              <a:spcBef>
                <a:spcPts val="600"/>
              </a:spcBef>
            </a:pPr>
            <a:r>
              <a:rPr lang="en-US" sz="1400">
                <a:solidFill>
                  <a:schemeClr val="accent3">
                    <a:lumMod val="25000"/>
                  </a:schemeClr>
                </a:solidFill>
                <a:ea typeface="+mn-lt"/>
                <a:cs typeface="+mn-lt"/>
              </a:rPr>
              <a:t>the total payload mass carried by boosters launched by NASA (CRS)</a:t>
            </a:r>
            <a:endParaRPr lang="en-US" sz="1400">
              <a:solidFill>
                <a:schemeClr val="accent3">
                  <a:lumMod val="25000"/>
                </a:schemeClr>
              </a:solidFill>
              <a:latin typeface="Calibri"/>
              <a:ea typeface="Calibri"/>
              <a:cs typeface="Calibri"/>
            </a:endParaRPr>
          </a:p>
          <a:p>
            <a:pPr lvl="1">
              <a:lnSpc>
                <a:spcPct val="100000"/>
              </a:lnSpc>
              <a:spcBef>
                <a:spcPts val="600"/>
              </a:spcBef>
            </a:pPr>
            <a:r>
              <a:rPr lang="en-US" sz="1400">
                <a:solidFill>
                  <a:schemeClr val="accent3">
                    <a:lumMod val="25000"/>
                  </a:schemeClr>
                </a:solidFill>
                <a:ea typeface="+mn-lt"/>
                <a:cs typeface="+mn-lt"/>
              </a:rPr>
              <a:t>average payload mass carried by booster version F9 v1.1</a:t>
            </a:r>
            <a:endParaRPr lang="en-US" sz="1400">
              <a:solidFill>
                <a:schemeClr val="accent3">
                  <a:lumMod val="25000"/>
                </a:schemeClr>
              </a:solidFill>
              <a:latin typeface="Calibri"/>
              <a:ea typeface="Calibri"/>
              <a:cs typeface="Calibri"/>
            </a:endParaRPr>
          </a:p>
          <a:p>
            <a:pPr lvl="1">
              <a:lnSpc>
                <a:spcPct val="100000"/>
              </a:lnSpc>
              <a:spcBef>
                <a:spcPts val="600"/>
              </a:spcBef>
            </a:pPr>
            <a:r>
              <a:rPr lang="en-US" sz="1400">
                <a:solidFill>
                  <a:schemeClr val="accent3">
                    <a:lumMod val="25000"/>
                  </a:schemeClr>
                </a:solidFill>
                <a:ea typeface="+mn-lt"/>
                <a:cs typeface="+mn-lt"/>
              </a:rPr>
              <a:t>List the date when the first </a:t>
            </a:r>
            <a:r>
              <a:rPr lang="en-US" sz="1400" err="1">
                <a:solidFill>
                  <a:schemeClr val="accent3">
                    <a:lumMod val="25000"/>
                  </a:schemeClr>
                </a:solidFill>
                <a:ea typeface="+mn-lt"/>
                <a:cs typeface="+mn-lt"/>
              </a:rPr>
              <a:t>succesful</a:t>
            </a:r>
            <a:r>
              <a:rPr lang="en-US" sz="1400">
                <a:solidFill>
                  <a:schemeClr val="accent3">
                    <a:lumMod val="25000"/>
                  </a:schemeClr>
                </a:solidFill>
                <a:ea typeface="+mn-lt"/>
                <a:cs typeface="+mn-lt"/>
              </a:rPr>
              <a:t> landing outcome in ground pad was </a:t>
            </a:r>
            <a:r>
              <a:rPr lang="en-US" sz="1400" err="1">
                <a:solidFill>
                  <a:schemeClr val="accent3">
                    <a:lumMod val="25000"/>
                  </a:schemeClr>
                </a:solidFill>
                <a:ea typeface="+mn-lt"/>
                <a:cs typeface="+mn-lt"/>
              </a:rPr>
              <a:t>acheived</a:t>
            </a:r>
            <a:r>
              <a:rPr lang="en-US" sz="1400">
                <a:solidFill>
                  <a:schemeClr val="accent3">
                    <a:lumMod val="25000"/>
                  </a:schemeClr>
                </a:solidFill>
                <a:ea typeface="+mn-lt"/>
                <a:cs typeface="+mn-lt"/>
              </a:rPr>
              <a:t>.</a:t>
            </a:r>
            <a:endParaRPr lang="en-US" sz="1400">
              <a:solidFill>
                <a:schemeClr val="accent3">
                  <a:lumMod val="25000"/>
                </a:schemeClr>
              </a:solidFill>
              <a:latin typeface="Calibri"/>
              <a:ea typeface="Calibri"/>
              <a:cs typeface="Calibri"/>
            </a:endParaRPr>
          </a:p>
          <a:p>
            <a:pPr lvl="1">
              <a:lnSpc>
                <a:spcPct val="100000"/>
              </a:lnSpc>
              <a:spcBef>
                <a:spcPts val="600"/>
              </a:spcBef>
            </a:pPr>
            <a:r>
              <a:rPr lang="en-US" sz="1400">
                <a:solidFill>
                  <a:schemeClr val="accent3">
                    <a:lumMod val="25000"/>
                  </a:schemeClr>
                </a:solidFill>
                <a:ea typeface="+mn-lt"/>
                <a:cs typeface="+mn-lt"/>
              </a:rPr>
              <a:t>List the names of the boosters which have success in drone ship and have payload mass greater than 4000 but less than 6000</a:t>
            </a:r>
            <a:endParaRPr lang="en-US" sz="1400">
              <a:solidFill>
                <a:schemeClr val="accent3">
                  <a:lumMod val="25000"/>
                </a:schemeClr>
              </a:solidFill>
              <a:latin typeface="Calibri"/>
              <a:ea typeface="Calibri"/>
              <a:cs typeface="Calibri"/>
            </a:endParaRPr>
          </a:p>
          <a:p>
            <a:pPr lvl="1">
              <a:lnSpc>
                <a:spcPct val="100000"/>
              </a:lnSpc>
              <a:spcBef>
                <a:spcPts val="600"/>
              </a:spcBef>
            </a:pPr>
            <a:r>
              <a:rPr lang="en-US" sz="1400">
                <a:solidFill>
                  <a:schemeClr val="accent3">
                    <a:lumMod val="25000"/>
                  </a:schemeClr>
                </a:solidFill>
                <a:ea typeface="+mn-lt"/>
                <a:cs typeface="+mn-lt"/>
              </a:rPr>
              <a:t>List the total number of successful and failure mission outcomes</a:t>
            </a:r>
            <a:endParaRPr lang="en-US" sz="1400">
              <a:solidFill>
                <a:schemeClr val="accent3">
                  <a:lumMod val="25000"/>
                </a:schemeClr>
              </a:solidFill>
              <a:latin typeface="Calibri"/>
              <a:ea typeface="Calibri"/>
              <a:cs typeface="Calibri"/>
            </a:endParaRPr>
          </a:p>
          <a:p>
            <a:pPr lvl="1">
              <a:lnSpc>
                <a:spcPct val="100000"/>
              </a:lnSpc>
              <a:spcBef>
                <a:spcPts val="600"/>
              </a:spcBef>
            </a:pPr>
            <a:r>
              <a:rPr lang="en-US" sz="1400">
                <a:solidFill>
                  <a:schemeClr val="accent3">
                    <a:lumMod val="25000"/>
                  </a:schemeClr>
                </a:solidFill>
                <a:ea typeface="+mn-lt"/>
                <a:cs typeface="+mn-lt"/>
              </a:rPr>
              <a:t>List the   names of the </a:t>
            </a:r>
            <a:r>
              <a:rPr lang="en-US" sz="1400" err="1">
                <a:solidFill>
                  <a:schemeClr val="accent3">
                    <a:lumMod val="25000"/>
                  </a:schemeClr>
                </a:solidFill>
                <a:ea typeface="+mn-lt"/>
                <a:cs typeface="+mn-lt"/>
              </a:rPr>
              <a:t>booster_versions</a:t>
            </a:r>
            <a:r>
              <a:rPr lang="en-US" sz="1400">
                <a:solidFill>
                  <a:schemeClr val="accent3">
                    <a:lumMod val="25000"/>
                  </a:schemeClr>
                </a:solidFill>
                <a:ea typeface="+mn-lt"/>
                <a:cs typeface="+mn-lt"/>
              </a:rPr>
              <a:t> which have carried the maximum payload mass. </a:t>
            </a:r>
            <a:endParaRPr lang="en-US" sz="1400">
              <a:solidFill>
                <a:schemeClr val="accent3">
                  <a:lumMod val="25000"/>
                </a:schemeClr>
              </a:solidFill>
              <a:latin typeface="Calibri"/>
              <a:ea typeface="Calibri"/>
              <a:cs typeface="Calibri"/>
            </a:endParaRPr>
          </a:p>
          <a:p>
            <a:pPr lvl="1">
              <a:lnSpc>
                <a:spcPct val="100000"/>
              </a:lnSpc>
              <a:spcBef>
                <a:spcPts val="600"/>
              </a:spcBef>
            </a:pPr>
            <a:r>
              <a:rPr lang="en-US" sz="1400">
                <a:solidFill>
                  <a:schemeClr val="accent3">
                    <a:lumMod val="25000"/>
                  </a:schemeClr>
                </a:solidFill>
                <a:ea typeface="+mn-lt"/>
                <a:cs typeface="+mn-lt"/>
              </a:rPr>
              <a:t>List the records which will display the month names, failure </a:t>
            </a:r>
            <a:r>
              <a:rPr lang="en-US" sz="1400" err="1">
                <a:solidFill>
                  <a:schemeClr val="accent3">
                    <a:lumMod val="25000"/>
                  </a:schemeClr>
                </a:solidFill>
                <a:ea typeface="+mn-lt"/>
                <a:cs typeface="+mn-lt"/>
              </a:rPr>
              <a:t>landing_outcomes</a:t>
            </a:r>
            <a:r>
              <a:rPr lang="en-US" sz="1400">
                <a:solidFill>
                  <a:schemeClr val="accent3">
                    <a:lumMod val="25000"/>
                  </a:schemeClr>
                </a:solidFill>
                <a:ea typeface="+mn-lt"/>
                <a:cs typeface="+mn-lt"/>
              </a:rPr>
              <a:t> in drone ship ,booster versions, </a:t>
            </a:r>
            <a:r>
              <a:rPr lang="en-US" sz="1400" err="1">
                <a:solidFill>
                  <a:schemeClr val="accent3">
                    <a:lumMod val="25000"/>
                  </a:schemeClr>
                </a:solidFill>
                <a:ea typeface="+mn-lt"/>
                <a:cs typeface="+mn-lt"/>
              </a:rPr>
              <a:t>launch_site</a:t>
            </a:r>
            <a:r>
              <a:rPr lang="en-US" sz="1400">
                <a:solidFill>
                  <a:schemeClr val="accent3">
                    <a:lumMod val="25000"/>
                  </a:schemeClr>
                </a:solidFill>
                <a:ea typeface="+mn-lt"/>
                <a:cs typeface="+mn-lt"/>
              </a:rPr>
              <a:t> for the months in year 2015.</a:t>
            </a:r>
          </a:p>
          <a:p>
            <a:pPr lvl="1">
              <a:lnSpc>
                <a:spcPct val="100000"/>
              </a:lnSpc>
              <a:spcBef>
                <a:spcPts val="600"/>
              </a:spcBef>
            </a:pPr>
            <a:r>
              <a:rPr lang="en-US" sz="1400">
                <a:solidFill>
                  <a:schemeClr val="accent3">
                    <a:lumMod val="25000"/>
                  </a:schemeClr>
                </a:solidFill>
                <a:ea typeface="+mn-lt"/>
                <a:cs typeface="+mn-lt"/>
              </a:rPr>
              <a:t>Rank the count of landing outcomes (such as Failure (drone ship) or Success (ground pad)) between the date 2010-06-04 and 2017-03-20, in descending order.</a:t>
            </a:r>
          </a:p>
          <a:p>
            <a:pPr marL="0" indent="0">
              <a:lnSpc>
                <a:spcPct val="100000"/>
              </a:lnSpc>
              <a:spcBef>
                <a:spcPts val="1400"/>
              </a:spcBef>
              <a:buNone/>
            </a:pPr>
            <a:r>
              <a:rPr lang="en-US" sz="2200">
                <a:solidFill>
                  <a:schemeClr val="accent3">
                    <a:lumMod val="25000"/>
                  </a:schemeClr>
                </a:solidFill>
                <a:latin typeface="Abadi"/>
              </a:rPr>
              <a:t>EDA with SQL notebook </a:t>
            </a:r>
            <a:r>
              <a:rPr lang="en-US" sz="2200">
                <a:solidFill>
                  <a:schemeClr val="accent3">
                    <a:lumMod val="25000"/>
                  </a:schemeClr>
                </a:solidFill>
                <a:ea typeface="+mn-lt"/>
                <a:cs typeface="+mn-lt"/>
              </a:rPr>
              <a:t>https://github.com/Georgii101/Applied-Data-Science-Capstone/blob/main/jupyter-labs-eda-sql-coursera_sqllite.ipynb</a:t>
            </a:r>
          </a:p>
        </p:txBody>
      </p:sp>
      <p:sp>
        <p:nvSpPr>
          <p:cNvPr id="3" name="Title 1">
            <a:extLst>
              <a:ext uri="{FF2B5EF4-FFF2-40B4-BE49-F238E27FC236}">
                <a16:creationId xmlns:a16="http://schemas.microsoft.com/office/drawing/2014/main" id="{60D51EB6-28A8-5E19-A1B0-200B058B16D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p>
        </p:txBody>
      </p:sp>
    </p:spTree>
    <p:extLst>
      <p:ext uri="{BB962C8B-B14F-4D97-AF65-F5344CB8AC3E}">
        <p14:creationId xmlns:p14="http://schemas.microsoft.com/office/powerpoint/2010/main" val="3064708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265903E-9085-41F8-7F3F-3C87807B9F01}"/>
              </a:ext>
            </a:extLst>
          </p:cNvPr>
          <p:cNvSpPr>
            <a:spLocks noGrp="1"/>
          </p:cNvSpPr>
          <p:nvPr>
            <p:ph idx="1"/>
          </p:nvPr>
        </p:nvSpPr>
        <p:spPr>
          <a:xfrm>
            <a:off x="720969" y="262548"/>
            <a:ext cx="10515600" cy="5101047"/>
          </a:xfrm>
        </p:spPr>
        <p:txBody>
          <a:bodyPr lIns="91440" tIns="45720" rIns="91440" bIns="45720" anchor="t"/>
          <a:lstStyle/>
          <a:p>
            <a:pPr>
              <a:lnSpc>
                <a:spcPct val="100000"/>
              </a:lnSpc>
              <a:spcBef>
                <a:spcPts val="1400"/>
              </a:spcBef>
            </a:pPr>
            <a:r>
              <a:rPr lang="en-US" sz="2000">
                <a:latin typeface="Abadi"/>
              </a:rPr>
              <a:t>The names of the unique launch sites in the space mission</a:t>
            </a:r>
          </a:p>
          <a:p>
            <a:pPr>
              <a:lnSpc>
                <a:spcPct val="100000"/>
              </a:lnSpc>
              <a:spcBef>
                <a:spcPts val="1400"/>
              </a:spcBef>
            </a:pPr>
            <a:endParaRPr lang="en-US" sz="2000">
              <a:latin typeface="Abadi"/>
            </a:endParaRPr>
          </a:p>
          <a:p>
            <a:pPr>
              <a:lnSpc>
                <a:spcPct val="100000"/>
              </a:lnSpc>
              <a:spcBef>
                <a:spcPts val="1400"/>
              </a:spcBef>
            </a:pPr>
            <a:endParaRPr lang="en-US" sz="2000">
              <a:latin typeface="Abadi"/>
            </a:endParaRPr>
          </a:p>
          <a:p>
            <a:pPr>
              <a:lnSpc>
                <a:spcPct val="100000"/>
              </a:lnSpc>
              <a:spcBef>
                <a:spcPts val="1400"/>
              </a:spcBef>
            </a:pPr>
            <a:endParaRPr lang="en-US" sz="2000">
              <a:latin typeface="Abadi"/>
            </a:endParaRPr>
          </a:p>
          <a:p>
            <a:pPr>
              <a:lnSpc>
                <a:spcPct val="100000"/>
              </a:lnSpc>
              <a:spcBef>
                <a:spcPts val="1400"/>
              </a:spcBef>
            </a:pPr>
            <a:r>
              <a:rPr lang="en-US" sz="2000">
                <a:latin typeface="Abadi"/>
              </a:rPr>
              <a:t>Records where launch sites begin with the string 'CCA'</a:t>
            </a:r>
          </a:p>
          <a:p>
            <a:pPr>
              <a:lnSpc>
                <a:spcPct val="100000"/>
              </a:lnSpc>
              <a:spcBef>
                <a:spcPts val="1400"/>
              </a:spcBef>
            </a:pPr>
            <a:endParaRPr lang="en-US" sz="2000">
              <a:latin typeface="Abadi"/>
            </a:endParaRPr>
          </a:p>
          <a:p>
            <a:pPr>
              <a:lnSpc>
                <a:spcPct val="100000"/>
              </a:lnSpc>
              <a:spcBef>
                <a:spcPts val="1400"/>
              </a:spcBef>
            </a:pPr>
            <a:endParaRPr lang="en-US" sz="2000">
              <a:latin typeface="Abadi"/>
            </a:endParaRPr>
          </a:p>
          <a:p>
            <a:pPr>
              <a:lnSpc>
                <a:spcPct val="100000"/>
              </a:lnSpc>
              <a:spcBef>
                <a:spcPts val="1400"/>
              </a:spcBef>
            </a:pPr>
            <a:endParaRPr lang="en-US" sz="2000">
              <a:latin typeface="Abadi"/>
            </a:endParaRPr>
          </a:p>
          <a:p>
            <a:pPr>
              <a:lnSpc>
                <a:spcPct val="100000"/>
              </a:lnSpc>
              <a:spcBef>
                <a:spcPts val="1400"/>
              </a:spcBef>
            </a:pPr>
            <a:r>
              <a:rPr lang="en-US" sz="2000">
                <a:latin typeface="Abadi"/>
              </a:rPr>
              <a:t>The total payload mass carried by boosters launched by NASA (CRS) = 45596</a:t>
            </a:r>
          </a:p>
          <a:p>
            <a:pPr>
              <a:lnSpc>
                <a:spcPct val="100000"/>
              </a:lnSpc>
              <a:spcBef>
                <a:spcPts val="1400"/>
              </a:spcBef>
            </a:pPr>
            <a:r>
              <a:rPr lang="en-US" sz="2000">
                <a:latin typeface="Abadi"/>
              </a:rPr>
              <a:t>Average payload mass carried by booster version F9 v1.1 = 2928.4</a:t>
            </a:r>
          </a:p>
          <a:p>
            <a:endParaRPr lang="en-US">
              <a:ea typeface="Calibri"/>
              <a:cs typeface="Calibri"/>
            </a:endParaRPr>
          </a:p>
          <a:p>
            <a:endParaRPr lang="ru-RU">
              <a:ea typeface="Calibri"/>
              <a:cs typeface="Calibri"/>
            </a:endParaRPr>
          </a:p>
        </p:txBody>
      </p:sp>
      <p:graphicFrame>
        <p:nvGraphicFramePr>
          <p:cNvPr id="5" name="Таблица 4">
            <a:extLst>
              <a:ext uri="{FF2B5EF4-FFF2-40B4-BE49-F238E27FC236}">
                <a16:creationId xmlns:a16="http://schemas.microsoft.com/office/drawing/2014/main" id="{C4A84052-6A96-342C-F595-87CD9720FE43}"/>
              </a:ext>
            </a:extLst>
          </p:cNvPr>
          <p:cNvGraphicFramePr>
            <a:graphicFrameLocks noGrp="1"/>
          </p:cNvGraphicFramePr>
          <p:nvPr>
            <p:extLst>
              <p:ext uri="{D42A27DB-BD31-4B8C-83A1-F6EECF244321}">
                <p14:modId xmlns:p14="http://schemas.microsoft.com/office/powerpoint/2010/main" val="873782228"/>
              </p:ext>
            </p:extLst>
          </p:nvPr>
        </p:nvGraphicFramePr>
        <p:xfrm>
          <a:off x="3304944" y="731914"/>
          <a:ext cx="2369236" cy="1363875"/>
        </p:xfrm>
        <a:graphic>
          <a:graphicData uri="http://schemas.openxmlformats.org/drawingml/2006/table">
            <a:tbl>
              <a:tblPr bandRow="1">
                <a:tableStyleId>{5C22544A-7EE6-4342-B048-85BDC9FD1C3A}</a:tableStyleId>
              </a:tblPr>
              <a:tblGrid>
                <a:gridCol w="2369236">
                  <a:extLst>
                    <a:ext uri="{9D8B030D-6E8A-4147-A177-3AD203B41FA5}">
                      <a16:colId xmlns:a16="http://schemas.microsoft.com/office/drawing/2014/main" val="2962111816"/>
                    </a:ext>
                  </a:extLst>
                </a:gridCol>
              </a:tblGrid>
              <a:tr h="272775">
                <a:tc>
                  <a:txBody>
                    <a:bodyPr/>
                    <a:lstStyle/>
                    <a:p>
                      <a:pPr algn="r" fontAlgn="ctr"/>
                      <a:r>
                        <a:rPr lang="af-ZA" sz="1000" b="1" err="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2236266785"/>
                  </a:ext>
                </a:extLst>
              </a:tr>
              <a:tr h="272775">
                <a:tc>
                  <a:txBody>
                    <a:bodyPr/>
                    <a:lstStyle/>
                    <a:p>
                      <a:pPr algn="r" fontAlgn="ctr"/>
                      <a:r>
                        <a:rPr lang="af-ZA" sz="100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2650891104"/>
                  </a:ext>
                </a:extLst>
              </a:tr>
              <a:tr h="272775">
                <a:tc>
                  <a:txBody>
                    <a:bodyPr/>
                    <a:lstStyle/>
                    <a:p>
                      <a:pPr algn="r" fontAlgn="ctr"/>
                      <a:r>
                        <a:rPr lang="af-ZA" sz="1000">
                          <a:effectLst/>
                        </a:rPr>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2940645814"/>
                  </a:ext>
                </a:extLst>
              </a:tr>
              <a:tr h="272775">
                <a:tc>
                  <a:txBody>
                    <a:bodyPr/>
                    <a:lstStyle/>
                    <a:p>
                      <a:pPr algn="r" fontAlgn="ctr"/>
                      <a:r>
                        <a:rPr lang="af-ZA" sz="1000">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3409859492"/>
                  </a:ext>
                </a:extLst>
              </a:tr>
              <a:tr h="272775">
                <a:tc>
                  <a:txBody>
                    <a:bodyPr/>
                    <a:lstStyle/>
                    <a:p>
                      <a:pPr algn="r" fontAlgn="ctr"/>
                      <a:r>
                        <a:rPr lang="af-ZA" sz="1000">
                          <a:effectLst/>
                        </a:rPr>
                        <a:t>CCAFS SLC-40</a:t>
                      </a:r>
                    </a:p>
                  </a:txBody>
                  <a:tcPr anchor="ctr">
                    <a:lnL>
                      <a:noFill/>
                    </a:lnL>
                    <a:lnR>
                      <a:noFill/>
                    </a:lnR>
                    <a:lnT>
                      <a:noFill/>
                    </a:lnT>
                    <a:lnB>
                      <a:noFill/>
                    </a:lnB>
                    <a:solidFill>
                      <a:srgbClr val="FFFFFF"/>
                    </a:solidFill>
                  </a:tcPr>
                </a:tc>
                <a:extLst>
                  <a:ext uri="{0D108BD9-81ED-4DB2-BD59-A6C34878D82A}">
                    <a16:rowId xmlns:a16="http://schemas.microsoft.com/office/drawing/2014/main" val="2687746206"/>
                  </a:ext>
                </a:extLst>
              </a:tr>
            </a:tbl>
          </a:graphicData>
        </a:graphic>
      </p:graphicFrame>
      <p:graphicFrame>
        <p:nvGraphicFramePr>
          <p:cNvPr id="7" name="Таблица 6">
            <a:extLst>
              <a:ext uri="{FF2B5EF4-FFF2-40B4-BE49-F238E27FC236}">
                <a16:creationId xmlns:a16="http://schemas.microsoft.com/office/drawing/2014/main" id="{3C49F4FC-EA9E-AA16-DC26-33AE0BAAF476}"/>
              </a:ext>
            </a:extLst>
          </p:cNvPr>
          <p:cNvGraphicFramePr>
            <a:graphicFrameLocks noGrp="1"/>
          </p:cNvGraphicFramePr>
          <p:nvPr>
            <p:extLst>
              <p:ext uri="{D42A27DB-BD31-4B8C-83A1-F6EECF244321}">
                <p14:modId xmlns:p14="http://schemas.microsoft.com/office/powerpoint/2010/main" val="3787488648"/>
              </p:ext>
            </p:extLst>
          </p:nvPr>
        </p:nvGraphicFramePr>
        <p:xfrm>
          <a:off x="31750" y="2636273"/>
          <a:ext cx="12160250" cy="1219200"/>
        </p:xfrm>
        <a:graphic>
          <a:graphicData uri="http://schemas.openxmlformats.org/drawingml/2006/table">
            <a:tbl>
              <a:tblPr bandRow="1">
                <a:tableStyleId>{5C22544A-7EE6-4342-B048-85BDC9FD1C3A}</a:tableStyleId>
              </a:tblPr>
              <a:tblGrid>
                <a:gridCol w="1216025">
                  <a:extLst>
                    <a:ext uri="{9D8B030D-6E8A-4147-A177-3AD203B41FA5}">
                      <a16:colId xmlns:a16="http://schemas.microsoft.com/office/drawing/2014/main" val="2831027411"/>
                    </a:ext>
                  </a:extLst>
                </a:gridCol>
                <a:gridCol w="1216025">
                  <a:extLst>
                    <a:ext uri="{9D8B030D-6E8A-4147-A177-3AD203B41FA5}">
                      <a16:colId xmlns:a16="http://schemas.microsoft.com/office/drawing/2014/main" val="2486438213"/>
                    </a:ext>
                  </a:extLst>
                </a:gridCol>
                <a:gridCol w="1216025">
                  <a:extLst>
                    <a:ext uri="{9D8B030D-6E8A-4147-A177-3AD203B41FA5}">
                      <a16:colId xmlns:a16="http://schemas.microsoft.com/office/drawing/2014/main" val="1775893206"/>
                    </a:ext>
                  </a:extLst>
                </a:gridCol>
                <a:gridCol w="1216025">
                  <a:extLst>
                    <a:ext uri="{9D8B030D-6E8A-4147-A177-3AD203B41FA5}">
                      <a16:colId xmlns:a16="http://schemas.microsoft.com/office/drawing/2014/main" val="2252336231"/>
                    </a:ext>
                  </a:extLst>
                </a:gridCol>
                <a:gridCol w="1216025">
                  <a:extLst>
                    <a:ext uri="{9D8B030D-6E8A-4147-A177-3AD203B41FA5}">
                      <a16:colId xmlns:a16="http://schemas.microsoft.com/office/drawing/2014/main" val="372788193"/>
                    </a:ext>
                  </a:extLst>
                </a:gridCol>
                <a:gridCol w="1216025">
                  <a:extLst>
                    <a:ext uri="{9D8B030D-6E8A-4147-A177-3AD203B41FA5}">
                      <a16:colId xmlns:a16="http://schemas.microsoft.com/office/drawing/2014/main" val="528445614"/>
                    </a:ext>
                  </a:extLst>
                </a:gridCol>
                <a:gridCol w="1216025">
                  <a:extLst>
                    <a:ext uri="{9D8B030D-6E8A-4147-A177-3AD203B41FA5}">
                      <a16:colId xmlns:a16="http://schemas.microsoft.com/office/drawing/2014/main" val="3970633297"/>
                    </a:ext>
                  </a:extLst>
                </a:gridCol>
                <a:gridCol w="1216025">
                  <a:extLst>
                    <a:ext uri="{9D8B030D-6E8A-4147-A177-3AD203B41FA5}">
                      <a16:colId xmlns:a16="http://schemas.microsoft.com/office/drawing/2014/main" val="2424763680"/>
                    </a:ext>
                  </a:extLst>
                </a:gridCol>
                <a:gridCol w="1216025">
                  <a:extLst>
                    <a:ext uri="{9D8B030D-6E8A-4147-A177-3AD203B41FA5}">
                      <a16:colId xmlns:a16="http://schemas.microsoft.com/office/drawing/2014/main" val="2562360954"/>
                    </a:ext>
                  </a:extLst>
                </a:gridCol>
                <a:gridCol w="1216025">
                  <a:extLst>
                    <a:ext uri="{9D8B030D-6E8A-4147-A177-3AD203B41FA5}">
                      <a16:colId xmlns:a16="http://schemas.microsoft.com/office/drawing/2014/main" val="4210930004"/>
                    </a:ext>
                  </a:extLst>
                </a:gridCol>
              </a:tblGrid>
              <a:tr h="0">
                <a:tc>
                  <a:txBody>
                    <a:bodyPr/>
                    <a:lstStyle/>
                    <a:p>
                      <a:pPr algn="r" fontAlgn="ctr"/>
                      <a:r>
                        <a:rPr lang="af-ZA" sz="800" b="1" err="1">
                          <a:effectLst/>
                        </a:rPr>
                        <a:t>Date</a:t>
                      </a:r>
                    </a:p>
                  </a:txBody>
                  <a:tcPr anchor="ctr">
                    <a:lnL>
                      <a:noFill/>
                    </a:lnL>
                    <a:lnR>
                      <a:noFill/>
                    </a:lnR>
                    <a:lnT>
                      <a:noFill/>
                    </a:lnT>
                    <a:lnB>
                      <a:noFill/>
                    </a:lnB>
                    <a:solidFill>
                      <a:srgbClr val="FFFFFF"/>
                    </a:solidFill>
                  </a:tcPr>
                </a:tc>
                <a:tc>
                  <a:txBody>
                    <a:bodyPr/>
                    <a:lstStyle/>
                    <a:p>
                      <a:pPr algn="r" fontAlgn="ctr"/>
                      <a:r>
                        <a:rPr lang="af-ZA" sz="800" b="1" err="1">
                          <a:effectLst/>
                        </a:rPr>
                        <a:t>Time</a:t>
                      </a:r>
                      <a:r>
                        <a:rPr lang="af-ZA" sz="800" b="1">
                          <a:effectLst/>
                        </a:rPr>
                        <a:t> (UTC)</a:t>
                      </a:r>
                    </a:p>
                  </a:txBody>
                  <a:tcPr anchor="ctr">
                    <a:lnL>
                      <a:noFill/>
                    </a:lnL>
                    <a:lnR>
                      <a:noFill/>
                    </a:lnR>
                    <a:lnT>
                      <a:noFill/>
                    </a:lnT>
                    <a:lnB>
                      <a:noFill/>
                    </a:lnB>
                    <a:solidFill>
                      <a:srgbClr val="FFFFFF"/>
                    </a:solidFill>
                  </a:tcPr>
                </a:tc>
                <a:tc>
                  <a:txBody>
                    <a:bodyPr/>
                    <a:lstStyle/>
                    <a:p>
                      <a:pPr algn="r" fontAlgn="ctr"/>
                      <a:r>
                        <a:rPr lang="af-ZA" sz="800" b="1" err="1">
                          <a:effectLst/>
                        </a:rPr>
                        <a:t>Booster_Version</a:t>
                      </a:r>
                    </a:p>
                  </a:txBody>
                  <a:tcPr anchor="ctr">
                    <a:lnL>
                      <a:noFill/>
                    </a:lnL>
                    <a:lnR>
                      <a:noFill/>
                    </a:lnR>
                    <a:lnT>
                      <a:noFill/>
                    </a:lnT>
                    <a:lnB>
                      <a:noFill/>
                    </a:lnB>
                    <a:solidFill>
                      <a:srgbClr val="FFFFFF"/>
                    </a:solidFill>
                  </a:tcPr>
                </a:tc>
                <a:tc>
                  <a:txBody>
                    <a:bodyPr/>
                    <a:lstStyle/>
                    <a:p>
                      <a:pPr algn="r" fontAlgn="ctr"/>
                      <a:r>
                        <a:rPr lang="af-ZA" sz="800" b="1" err="1">
                          <a:effectLst/>
                        </a:rPr>
                        <a:t>Launch_Site</a:t>
                      </a:r>
                    </a:p>
                  </a:txBody>
                  <a:tcPr anchor="ctr">
                    <a:lnL>
                      <a:noFill/>
                    </a:lnL>
                    <a:lnR>
                      <a:noFill/>
                    </a:lnR>
                    <a:lnT>
                      <a:noFill/>
                    </a:lnT>
                    <a:lnB>
                      <a:noFill/>
                    </a:lnB>
                    <a:solidFill>
                      <a:srgbClr val="FFFFFF"/>
                    </a:solidFill>
                  </a:tcPr>
                </a:tc>
                <a:tc>
                  <a:txBody>
                    <a:bodyPr/>
                    <a:lstStyle/>
                    <a:p>
                      <a:pPr algn="r" fontAlgn="ctr"/>
                      <a:r>
                        <a:rPr lang="af-ZA" sz="800" b="1" err="1">
                          <a:effectLst/>
                        </a:rPr>
                        <a:t>Payload</a:t>
                      </a:r>
                    </a:p>
                  </a:txBody>
                  <a:tcPr anchor="ctr">
                    <a:lnL>
                      <a:noFill/>
                    </a:lnL>
                    <a:lnR>
                      <a:noFill/>
                    </a:lnR>
                    <a:lnT>
                      <a:noFill/>
                    </a:lnT>
                    <a:lnB>
                      <a:noFill/>
                    </a:lnB>
                    <a:solidFill>
                      <a:srgbClr val="FFFFFF"/>
                    </a:solidFill>
                  </a:tcPr>
                </a:tc>
                <a:tc>
                  <a:txBody>
                    <a:bodyPr/>
                    <a:lstStyle/>
                    <a:p>
                      <a:pPr algn="r" fontAlgn="ctr"/>
                      <a:r>
                        <a:rPr lang="af-ZA" sz="800" b="1">
                          <a:effectLst/>
                        </a:rPr>
                        <a:t>PAYLOAD_MASS__KG_</a:t>
                      </a:r>
                    </a:p>
                  </a:txBody>
                  <a:tcPr anchor="ctr">
                    <a:lnL>
                      <a:noFill/>
                    </a:lnL>
                    <a:lnR>
                      <a:noFill/>
                    </a:lnR>
                    <a:lnT>
                      <a:noFill/>
                    </a:lnT>
                    <a:lnB>
                      <a:noFill/>
                    </a:lnB>
                    <a:solidFill>
                      <a:srgbClr val="FFFFFF"/>
                    </a:solidFill>
                  </a:tcPr>
                </a:tc>
                <a:tc>
                  <a:txBody>
                    <a:bodyPr/>
                    <a:lstStyle/>
                    <a:p>
                      <a:pPr algn="r" fontAlgn="ctr"/>
                      <a:r>
                        <a:rPr lang="af-ZA" sz="800" b="1" err="1">
                          <a:effectLst/>
                        </a:rPr>
                        <a:t>Orbit</a:t>
                      </a:r>
                    </a:p>
                  </a:txBody>
                  <a:tcPr anchor="ctr">
                    <a:lnL>
                      <a:noFill/>
                    </a:lnL>
                    <a:lnR>
                      <a:noFill/>
                    </a:lnR>
                    <a:lnT>
                      <a:noFill/>
                    </a:lnT>
                    <a:lnB>
                      <a:noFill/>
                    </a:lnB>
                    <a:solidFill>
                      <a:srgbClr val="FFFFFF"/>
                    </a:solidFill>
                  </a:tcPr>
                </a:tc>
                <a:tc>
                  <a:txBody>
                    <a:bodyPr/>
                    <a:lstStyle/>
                    <a:p>
                      <a:pPr algn="r" fontAlgn="ctr"/>
                      <a:r>
                        <a:rPr lang="af-ZA" sz="800" b="1" err="1">
                          <a:effectLst/>
                        </a:rPr>
                        <a:t>Customer</a:t>
                      </a:r>
                    </a:p>
                  </a:txBody>
                  <a:tcPr anchor="ctr">
                    <a:lnL>
                      <a:noFill/>
                    </a:lnL>
                    <a:lnR>
                      <a:noFill/>
                    </a:lnR>
                    <a:lnT>
                      <a:noFill/>
                    </a:lnT>
                    <a:lnB>
                      <a:noFill/>
                    </a:lnB>
                    <a:solidFill>
                      <a:srgbClr val="FFFFFF"/>
                    </a:solidFill>
                  </a:tcPr>
                </a:tc>
                <a:tc>
                  <a:txBody>
                    <a:bodyPr/>
                    <a:lstStyle/>
                    <a:p>
                      <a:pPr algn="r" fontAlgn="ctr"/>
                      <a:r>
                        <a:rPr lang="af-ZA" sz="800" b="1" err="1">
                          <a:effectLst/>
                        </a:rPr>
                        <a:t>Mission_Outcome</a:t>
                      </a:r>
                    </a:p>
                  </a:txBody>
                  <a:tcPr anchor="ctr">
                    <a:lnL>
                      <a:noFill/>
                    </a:lnL>
                    <a:lnR>
                      <a:noFill/>
                    </a:lnR>
                    <a:lnT>
                      <a:noFill/>
                    </a:lnT>
                    <a:lnB>
                      <a:noFill/>
                    </a:lnB>
                    <a:solidFill>
                      <a:srgbClr val="FFFFFF"/>
                    </a:solidFill>
                  </a:tcPr>
                </a:tc>
                <a:tc>
                  <a:txBody>
                    <a:bodyPr/>
                    <a:lstStyle/>
                    <a:p>
                      <a:pPr algn="r" fontAlgn="ctr"/>
                      <a:r>
                        <a:rPr lang="af-ZA" sz="800" b="1" err="1">
                          <a:effectLst/>
                        </a:rPr>
                        <a:t>Landing_Outcome</a:t>
                      </a:r>
                    </a:p>
                  </a:txBody>
                  <a:tcPr anchor="ctr">
                    <a:lnL>
                      <a:noFill/>
                    </a:lnL>
                    <a:lnR>
                      <a:noFill/>
                    </a:lnR>
                    <a:lnT>
                      <a:noFill/>
                    </a:lnT>
                    <a:lnB>
                      <a:noFill/>
                    </a:lnB>
                    <a:solidFill>
                      <a:srgbClr val="FFFFFF"/>
                    </a:solidFill>
                  </a:tcPr>
                </a:tc>
                <a:extLst>
                  <a:ext uri="{0D108BD9-81ED-4DB2-BD59-A6C34878D82A}">
                    <a16:rowId xmlns:a16="http://schemas.microsoft.com/office/drawing/2014/main" val="1996821424"/>
                  </a:ext>
                </a:extLst>
              </a:tr>
              <a:tr h="0">
                <a:tc>
                  <a:txBody>
                    <a:bodyPr/>
                    <a:lstStyle/>
                    <a:p>
                      <a:pPr algn="r" fontAlgn="ctr"/>
                      <a:r>
                        <a:rPr lang="ru-RU" sz="800">
                          <a:effectLst/>
                        </a:rPr>
                        <a:t>2010-06-04</a:t>
                      </a:r>
                    </a:p>
                  </a:txBody>
                  <a:tcPr anchor="ctr">
                    <a:lnL>
                      <a:noFill/>
                    </a:lnL>
                    <a:lnR>
                      <a:noFill/>
                    </a:lnR>
                    <a:lnT>
                      <a:noFill/>
                    </a:lnT>
                    <a:lnB>
                      <a:noFill/>
                    </a:lnB>
                    <a:solidFill>
                      <a:srgbClr val="FFFFFF"/>
                    </a:solidFill>
                  </a:tcPr>
                </a:tc>
                <a:tc>
                  <a:txBody>
                    <a:bodyPr/>
                    <a:lstStyle/>
                    <a:p>
                      <a:pPr algn="r" fontAlgn="ctr"/>
                      <a:r>
                        <a:rPr lang="ru-RU" sz="800">
                          <a:effectLst/>
                        </a:rPr>
                        <a:t>18:45:00</a:t>
                      </a:r>
                    </a:p>
                  </a:txBody>
                  <a:tcPr anchor="ctr">
                    <a:lnL>
                      <a:noFill/>
                    </a:lnL>
                    <a:lnR>
                      <a:noFill/>
                    </a:lnR>
                    <a:lnT>
                      <a:noFill/>
                    </a:lnT>
                    <a:lnB>
                      <a:noFill/>
                    </a:lnB>
                    <a:solidFill>
                      <a:srgbClr val="FFFFFF"/>
                    </a:solidFill>
                  </a:tcPr>
                </a:tc>
                <a:tc>
                  <a:txBody>
                    <a:bodyPr/>
                    <a:lstStyle/>
                    <a:p>
                      <a:pPr algn="r" fontAlgn="ctr"/>
                      <a:r>
                        <a:rPr lang="af-ZA" sz="800">
                          <a:effectLst/>
                        </a:rPr>
                        <a:t>F9 v1.0 B0003</a:t>
                      </a:r>
                    </a:p>
                  </a:txBody>
                  <a:tcPr anchor="ctr">
                    <a:lnL>
                      <a:noFill/>
                    </a:lnL>
                    <a:lnR>
                      <a:noFill/>
                    </a:lnR>
                    <a:lnT>
                      <a:noFill/>
                    </a:lnT>
                    <a:lnB>
                      <a:noFill/>
                    </a:lnB>
                    <a:solidFill>
                      <a:srgbClr val="FFFFFF"/>
                    </a:solidFill>
                  </a:tcPr>
                </a:tc>
                <a:tc>
                  <a:txBody>
                    <a:bodyPr/>
                    <a:lstStyle/>
                    <a:p>
                      <a:pPr algn="r" fontAlgn="ctr"/>
                      <a:r>
                        <a:rPr lang="af-ZA" sz="800">
                          <a:effectLst/>
                        </a:rPr>
                        <a:t>CCAFS LC-40</a:t>
                      </a:r>
                    </a:p>
                  </a:txBody>
                  <a:tcPr anchor="ctr">
                    <a:lnL>
                      <a:noFill/>
                    </a:lnL>
                    <a:lnR>
                      <a:noFill/>
                    </a:lnR>
                    <a:lnT>
                      <a:noFill/>
                    </a:lnT>
                    <a:lnB>
                      <a:noFill/>
                    </a:lnB>
                    <a:solidFill>
                      <a:srgbClr val="FFFFFF"/>
                    </a:solidFill>
                  </a:tcPr>
                </a:tc>
                <a:tc>
                  <a:txBody>
                    <a:bodyPr/>
                    <a:lstStyle/>
                    <a:p>
                      <a:pPr algn="r" fontAlgn="ctr"/>
                      <a:r>
                        <a:rPr lang="af-ZA" sz="800">
                          <a:effectLst/>
                        </a:rPr>
                        <a:t>Dragon </a:t>
                      </a:r>
                      <a:r>
                        <a:rPr lang="af-ZA" sz="800" err="1">
                          <a:effectLst/>
                        </a:rPr>
                        <a:t>Spacecraft</a:t>
                      </a:r>
                      <a:r>
                        <a:rPr lang="af-ZA" sz="800">
                          <a:effectLst/>
                        </a:rPr>
                        <a:t> </a:t>
                      </a:r>
                      <a:r>
                        <a:rPr lang="af-ZA" sz="800" err="1">
                          <a:effectLst/>
                        </a:rPr>
                        <a:t>Qualification</a:t>
                      </a:r>
                      <a:r>
                        <a:rPr lang="af-ZA" sz="800">
                          <a:effectLst/>
                        </a:rPr>
                        <a:t> </a:t>
                      </a:r>
                      <a:r>
                        <a:rPr lang="af-ZA" sz="800" err="1">
                          <a:effectLst/>
                        </a:rPr>
                        <a:t>Unit</a:t>
                      </a:r>
                    </a:p>
                  </a:txBody>
                  <a:tcPr anchor="ctr">
                    <a:lnL>
                      <a:noFill/>
                    </a:lnL>
                    <a:lnR>
                      <a:noFill/>
                    </a:lnR>
                    <a:lnT>
                      <a:noFill/>
                    </a:lnT>
                    <a:lnB>
                      <a:noFill/>
                    </a:lnB>
                    <a:solidFill>
                      <a:srgbClr val="FFFFFF"/>
                    </a:solidFill>
                  </a:tcPr>
                </a:tc>
                <a:tc>
                  <a:txBody>
                    <a:bodyPr/>
                    <a:lstStyle/>
                    <a:p>
                      <a:pPr algn="r" fontAlgn="ctr"/>
                      <a:r>
                        <a:rPr lang="ru-RU" sz="800">
                          <a:effectLst/>
                        </a:rPr>
                        <a:t>0</a:t>
                      </a:r>
                    </a:p>
                  </a:txBody>
                  <a:tcPr anchor="ctr">
                    <a:lnL>
                      <a:noFill/>
                    </a:lnL>
                    <a:lnR>
                      <a:noFill/>
                    </a:lnR>
                    <a:lnT>
                      <a:noFill/>
                    </a:lnT>
                    <a:lnB>
                      <a:noFill/>
                    </a:lnB>
                    <a:solidFill>
                      <a:srgbClr val="FFFFFF"/>
                    </a:solidFill>
                  </a:tcPr>
                </a:tc>
                <a:tc>
                  <a:txBody>
                    <a:bodyPr/>
                    <a:lstStyle/>
                    <a:p>
                      <a:pPr algn="r" fontAlgn="ctr"/>
                      <a:r>
                        <a:rPr lang="af-ZA" sz="800">
                          <a:effectLst/>
                        </a:rPr>
                        <a:t>LEO</a:t>
                      </a:r>
                    </a:p>
                  </a:txBody>
                  <a:tcPr anchor="ctr">
                    <a:lnL>
                      <a:noFill/>
                    </a:lnL>
                    <a:lnR>
                      <a:noFill/>
                    </a:lnR>
                    <a:lnT>
                      <a:noFill/>
                    </a:lnT>
                    <a:lnB>
                      <a:noFill/>
                    </a:lnB>
                    <a:solidFill>
                      <a:srgbClr val="FFFFFF"/>
                    </a:solidFill>
                  </a:tcPr>
                </a:tc>
                <a:tc>
                  <a:txBody>
                    <a:bodyPr/>
                    <a:lstStyle/>
                    <a:p>
                      <a:pPr algn="r" fontAlgn="ctr"/>
                      <a:r>
                        <a:rPr lang="af-ZA" sz="800" err="1">
                          <a:effectLst/>
                        </a:rPr>
                        <a:t>SpaceX</a:t>
                      </a:r>
                    </a:p>
                  </a:txBody>
                  <a:tcPr anchor="ctr">
                    <a:lnL>
                      <a:noFill/>
                    </a:lnL>
                    <a:lnR>
                      <a:noFill/>
                    </a:lnR>
                    <a:lnT>
                      <a:noFill/>
                    </a:lnT>
                    <a:lnB>
                      <a:noFill/>
                    </a:lnB>
                    <a:solidFill>
                      <a:srgbClr val="FFFFFF"/>
                    </a:solidFill>
                  </a:tcPr>
                </a:tc>
                <a:tc>
                  <a:txBody>
                    <a:bodyPr/>
                    <a:lstStyle/>
                    <a:p>
                      <a:pPr algn="r" fontAlgn="ctr"/>
                      <a:r>
                        <a:rPr lang="af-ZA" sz="800" err="1">
                          <a:effectLst/>
                        </a:rPr>
                        <a:t>Success</a:t>
                      </a:r>
                    </a:p>
                  </a:txBody>
                  <a:tcPr anchor="ctr">
                    <a:lnL>
                      <a:noFill/>
                    </a:lnL>
                    <a:lnR>
                      <a:noFill/>
                    </a:lnR>
                    <a:lnT>
                      <a:noFill/>
                    </a:lnT>
                    <a:lnB>
                      <a:noFill/>
                    </a:lnB>
                    <a:solidFill>
                      <a:srgbClr val="FFFFFF"/>
                    </a:solidFill>
                  </a:tcPr>
                </a:tc>
                <a:tc>
                  <a:txBody>
                    <a:bodyPr/>
                    <a:lstStyle/>
                    <a:p>
                      <a:pPr algn="r" fontAlgn="ctr"/>
                      <a:r>
                        <a:rPr lang="af-ZA" sz="800" err="1">
                          <a:effectLst/>
                        </a:rPr>
                        <a:t>Failure</a:t>
                      </a:r>
                      <a:r>
                        <a:rPr lang="af-ZA" sz="800">
                          <a:effectLst/>
                        </a:rPr>
                        <a:t> (</a:t>
                      </a:r>
                      <a:r>
                        <a:rPr lang="af-ZA" sz="800" err="1">
                          <a:effectLst/>
                        </a:rPr>
                        <a:t>parachute</a:t>
                      </a:r>
                      <a:r>
                        <a:rPr lang="af-ZA" sz="800">
                          <a:effectLst/>
                        </a:rPr>
                        <a:t>)</a:t>
                      </a:r>
                    </a:p>
                  </a:txBody>
                  <a:tcPr anchor="ctr">
                    <a:lnL>
                      <a:noFill/>
                    </a:lnL>
                    <a:lnR>
                      <a:noFill/>
                    </a:lnR>
                    <a:lnT>
                      <a:noFill/>
                    </a:lnT>
                    <a:lnB>
                      <a:noFill/>
                    </a:lnB>
                    <a:solidFill>
                      <a:srgbClr val="FFFFFF"/>
                    </a:solidFill>
                  </a:tcPr>
                </a:tc>
                <a:extLst>
                  <a:ext uri="{0D108BD9-81ED-4DB2-BD59-A6C34878D82A}">
                    <a16:rowId xmlns:a16="http://schemas.microsoft.com/office/drawing/2014/main" val="1273640595"/>
                  </a:ext>
                </a:extLst>
              </a:tr>
              <a:tr h="0">
                <a:tc>
                  <a:txBody>
                    <a:bodyPr/>
                    <a:lstStyle/>
                    <a:p>
                      <a:pPr algn="r" fontAlgn="ctr"/>
                      <a:r>
                        <a:rPr lang="ru-RU" sz="800">
                          <a:effectLst/>
                        </a:rPr>
                        <a:t>2010-12-08</a:t>
                      </a:r>
                    </a:p>
                  </a:txBody>
                  <a:tcPr anchor="ctr">
                    <a:lnL>
                      <a:noFill/>
                    </a:lnL>
                    <a:lnR>
                      <a:noFill/>
                    </a:lnR>
                    <a:lnT>
                      <a:noFill/>
                    </a:lnT>
                    <a:lnB>
                      <a:noFill/>
                    </a:lnB>
                    <a:solidFill>
                      <a:srgbClr val="FFFFFF"/>
                    </a:solidFill>
                  </a:tcPr>
                </a:tc>
                <a:tc>
                  <a:txBody>
                    <a:bodyPr/>
                    <a:lstStyle/>
                    <a:p>
                      <a:pPr algn="r" fontAlgn="ctr"/>
                      <a:r>
                        <a:rPr lang="ru-RU" sz="800">
                          <a:effectLst/>
                        </a:rPr>
                        <a:t>15:43:00</a:t>
                      </a:r>
                    </a:p>
                  </a:txBody>
                  <a:tcPr anchor="ctr">
                    <a:lnL>
                      <a:noFill/>
                    </a:lnL>
                    <a:lnR>
                      <a:noFill/>
                    </a:lnR>
                    <a:lnT>
                      <a:noFill/>
                    </a:lnT>
                    <a:lnB>
                      <a:noFill/>
                    </a:lnB>
                    <a:solidFill>
                      <a:srgbClr val="FFFFFF"/>
                    </a:solidFill>
                  </a:tcPr>
                </a:tc>
                <a:tc>
                  <a:txBody>
                    <a:bodyPr/>
                    <a:lstStyle/>
                    <a:p>
                      <a:pPr algn="r" fontAlgn="ctr"/>
                      <a:r>
                        <a:rPr lang="af-ZA" sz="800">
                          <a:effectLst/>
                        </a:rPr>
                        <a:t>F9 v1.0 B0004</a:t>
                      </a:r>
                    </a:p>
                  </a:txBody>
                  <a:tcPr anchor="ctr">
                    <a:lnL>
                      <a:noFill/>
                    </a:lnL>
                    <a:lnR>
                      <a:noFill/>
                    </a:lnR>
                    <a:lnT>
                      <a:noFill/>
                    </a:lnT>
                    <a:lnB>
                      <a:noFill/>
                    </a:lnB>
                    <a:solidFill>
                      <a:srgbClr val="FFFFFF"/>
                    </a:solidFill>
                  </a:tcPr>
                </a:tc>
                <a:tc>
                  <a:txBody>
                    <a:bodyPr/>
                    <a:lstStyle/>
                    <a:p>
                      <a:pPr algn="r" fontAlgn="ctr"/>
                      <a:r>
                        <a:rPr lang="af-ZA" sz="800">
                          <a:effectLst/>
                        </a:rPr>
                        <a:t>CCAFS LC-40</a:t>
                      </a:r>
                    </a:p>
                  </a:txBody>
                  <a:tcPr anchor="ctr">
                    <a:lnL>
                      <a:noFill/>
                    </a:lnL>
                    <a:lnR>
                      <a:noFill/>
                    </a:lnR>
                    <a:lnT>
                      <a:noFill/>
                    </a:lnT>
                    <a:lnB>
                      <a:noFill/>
                    </a:lnB>
                    <a:solidFill>
                      <a:srgbClr val="FFFFFF"/>
                    </a:solidFill>
                  </a:tcPr>
                </a:tc>
                <a:tc>
                  <a:txBody>
                    <a:bodyPr/>
                    <a:lstStyle/>
                    <a:p>
                      <a:pPr algn="r" fontAlgn="ctr"/>
                      <a:r>
                        <a:rPr lang="af-ZA" sz="800">
                          <a:effectLst/>
                        </a:rPr>
                        <a:t>Dragon </a:t>
                      </a:r>
                      <a:r>
                        <a:rPr lang="af-ZA" sz="800" err="1">
                          <a:effectLst/>
                        </a:rPr>
                        <a:t>demo</a:t>
                      </a:r>
                      <a:r>
                        <a:rPr lang="af-ZA" sz="800">
                          <a:effectLst/>
                        </a:rPr>
                        <a:t> </a:t>
                      </a:r>
                      <a:r>
                        <a:rPr lang="af-ZA" sz="800" err="1">
                          <a:effectLst/>
                        </a:rPr>
                        <a:t>flight</a:t>
                      </a:r>
                      <a:r>
                        <a:rPr lang="af-ZA" sz="800">
                          <a:effectLst/>
                        </a:rPr>
                        <a:t> C1, </a:t>
                      </a:r>
                      <a:r>
                        <a:rPr lang="af-ZA" sz="800" err="1">
                          <a:effectLst/>
                        </a:rPr>
                        <a:t>two</a:t>
                      </a:r>
                      <a:r>
                        <a:rPr lang="af-ZA" sz="800">
                          <a:effectLst/>
                        </a:rPr>
                        <a:t> </a:t>
                      </a:r>
                      <a:r>
                        <a:rPr lang="af-ZA" sz="800" err="1">
                          <a:effectLst/>
                        </a:rPr>
                        <a:t>CubeSats</a:t>
                      </a:r>
                      <a:r>
                        <a:rPr lang="af-ZA" sz="800">
                          <a:effectLst/>
                        </a:rPr>
                        <a:t>, </a:t>
                      </a:r>
                      <a:r>
                        <a:rPr lang="af-ZA" sz="800" err="1">
                          <a:effectLst/>
                        </a:rPr>
                        <a:t>barrel</a:t>
                      </a:r>
                      <a:r>
                        <a:rPr lang="af-ZA" sz="800">
                          <a:effectLst/>
                        </a:rPr>
                        <a:t> of </a:t>
                      </a:r>
                      <a:r>
                        <a:rPr lang="af-ZA" sz="800" err="1">
                          <a:effectLst/>
                        </a:rPr>
                        <a:t>Brouere</a:t>
                      </a:r>
                      <a:r>
                        <a:rPr lang="af-ZA" sz="800">
                          <a:effectLst/>
                        </a:rPr>
                        <a:t> </a:t>
                      </a:r>
                      <a:r>
                        <a:rPr lang="af-ZA" sz="800" err="1">
                          <a:effectLst/>
                        </a:rPr>
                        <a:t>cheese</a:t>
                      </a:r>
                    </a:p>
                  </a:txBody>
                  <a:tcPr anchor="ctr">
                    <a:lnL>
                      <a:noFill/>
                    </a:lnL>
                    <a:lnR>
                      <a:noFill/>
                    </a:lnR>
                    <a:lnT>
                      <a:noFill/>
                    </a:lnT>
                    <a:lnB>
                      <a:noFill/>
                    </a:lnB>
                    <a:solidFill>
                      <a:srgbClr val="FFFFFF"/>
                    </a:solidFill>
                  </a:tcPr>
                </a:tc>
                <a:tc>
                  <a:txBody>
                    <a:bodyPr/>
                    <a:lstStyle/>
                    <a:p>
                      <a:pPr algn="r" fontAlgn="ctr"/>
                      <a:r>
                        <a:rPr lang="ru-RU" sz="800">
                          <a:effectLst/>
                        </a:rPr>
                        <a:t>0</a:t>
                      </a:r>
                    </a:p>
                  </a:txBody>
                  <a:tcPr anchor="ctr">
                    <a:lnL>
                      <a:noFill/>
                    </a:lnL>
                    <a:lnR>
                      <a:noFill/>
                    </a:lnR>
                    <a:lnT>
                      <a:noFill/>
                    </a:lnT>
                    <a:lnB>
                      <a:noFill/>
                    </a:lnB>
                    <a:solidFill>
                      <a:srgbClr val="FFFFFF"/>
                    </a:solidFill>
                  </a:tcPr>
                </a:tc>
                <a:tc>
                  <a:txBody>
                    <a:bodyPr/>
                    <a:lstStyle/>
                    <a:p>
                      <a:pPr algn="r" fontAlgn="ctr"/>
                      <a:r>
                        <a:rPr lang="af-ZA" sz="800">
                          <a:effectLst/>
                        </a:rPr>
                        <a:t>LEO (ISS)</a:t>
                      </a:r>
                    </a:p>
                  </a:txBody>
                  <a:tcPr anchor="ctr">
                    <a:lnL>
                      <a:noFill/>
                    </a:lnL>
                    <a:lnR>
                      <a:noFill/>
                    </a:lnR>
                    <a:lnT>
                      <a:noFill/>
                    </a:lnT>
                    <a:lnB>
                      <a:noFill/>
                    </a:lnB>
                    <a:solidFill>
                      <a:srgbClr val="FFFFFF"/>
                    </a:solidFill>
                  </a:tcPr>
                </a:tc>
                <a:tc>
                  <a:txBody>
                    <a:bodyPr/>
                    <a:lstStyle/>
                    <a:p>
                      <a:pPr algn="r" fontAlgn="ctr"/>
                      <a:r>
                        <a:rPr lang="af-ZA" sz="800">
                          <a:effectLst/>
                        </a:rPr>
                        <a:t>NASA (COTS) NRO</a:t>
                      </a:r>
                    </a:p>
                  </a:txBody>
                  <a:tcPr anchor="ctr">
                    <a:lnL>
                      <a:noFill/>
                    </a:lnL>
                    <a:lnR>
                      <a:noFill/>
                    </a:lnR>
                    <a:lnT>
                      <a:noFill/>
                    </a:lnT>
                    <a:lnB>
                      <a:noFill/>
                    </a:lnB>
                    <a:solidFill>
                      <a:srgbClr val="FFFFFF"/>
                    </a:solidFill>
                  </a:tcPr>
                </a:tc>
                <a:tc>
                  <a:txBody>
                    <a:bodyPr/>
                    <a:lstStyle/>
                    <a:p>
                      <a:pPr algn="r" fontAlgn="ctr"/>
                      <a:r>
                        <a:rPr lang="af-ZA" sz="800" err="1">
                          <a:effectLst/>
                        </a:rPr>
                        <a:t>Success</a:t>
                      </a:r>
                    </a:p>
                  </a:txBody>
                  <a:tcPr anchor="ctr">
                    <a:lnL>
                      <a:noFill/>
                    </a:lnL>
                    <a:lnR>
                      <a:noFill/>
                    </a:lnR>
                    <a:lnT>
                      <a:noFill/>
                    </a:lnT>
                    <a:lnB>
                      <a:noFill/>
                    </a:lnB>
                    <a:solidFill>
                      <a:srgbClr val="FFFFFF"/>
                    </a:solidFill>
                  </a:tcPr>
                </a:tc>
                <a:tc>
                  <a:txBody>
                    <a:bodyPr/>
                    <a:lstStyle/>
                    <a:p>
                      <a:pPr algn="r" fontAlgn="ctr"/>
                      <a:r>
                        <a:rPr lang="af-ZA" sz="800" err="1">
                          <a:effectLst/>
                        </a:rPr>
                        <a:t>Failure</a:t>
                      </a:r>
                      <a:r>
                        <a:rPr lang="af-ZA" sz="800">
                          <a:effectLst/>
                        </a:rPr>
                        <a:t> (</a:t>
                      </a:r>
                      <a:r>
                        <a:rPr lang="af-ZA" sz="800" err="1">
                          <a:effectLst/>
                        </a:rPr>
                        <a:t>parachute</a:t>
                      </a:r>
                      <a:r>
                        <a:rPr lang="af-ZA" sz="800">
                          <a:effectLst/>
                        </a:rPr>
                        <a:t>)</a:t>
                      </a:r>
                    </a:p>
                  </a:txBody>
                  <a:tcPr anchor="ctr">
                    <a:lnL>
                      <a:noFill/>
                    </a:lnL>
                    <a:lnR>
                      <a:noFill/>
                    </a:lnR>
                    <a:lnT>
                      <a:noFill/>
                    </a:lnT>
                    <a:lnB>
                      <a:noFill/>
                    </a:lnB>
                    <a:solidFill>
                      <a:srgbClr val="FFFFFF"/>
                    </a:solidFill>
                  </a:tcPr>
                </a:tc>
                <a:extLst>
                  <a:ext uri="{0D108BD9-81ED-4DB2-BD59-A6C34878D82A}">
                    <a16:rowId xmlns:a16="http://schemas.microsoft.com/office/drawing/2014/main" val="4195607724"/>
                  </a:ext>
                </a:extLst>
              </a:tr>
              <a:tr h="0">
                <a:tc>
                  <a:txBody>
                    <a:bodyPr/>
                    <a:lstStyle/>
                    <a:p>
                      <a:pPr algn="r" fontAlgn="ctr"/>
                      <a:r>
                        <a:rPr lang="ru-RU" sz="800">
                          <a:effectLst/>
                        </a:rPr>
                        <a:t>2012-05-22</a:t>
                      </a:r>
                    </a:p>
                  </a:txBody>
                  <a:tcPr anchor="ctr">
                    <a:lnL>
                      <a:noFill/>
                    </a:lnL>
                    <a:lnR>
                      <a:noFill/>
                    </a:lnR>
                    <a:lnT>
                      <a:noFill/>
                    </a:lnT>
                    <a:lnB>
                      <a:noFill/>
                    </a:lnB>
                    <a:solidFill>
                      <a:srgbClr val="FFFFFF"/>
                    </a:solidFill>
                  </a:tcPr>
                </a:tc>
                <a:tc>
                  <a:txBody>
                    <a:bodyPr/>
                    <a:lstStyle/>
                    <a:p>
                      <a:pPr algn="r" fontAlgn="ctr"/>
                      <a:r>
                        <a:rPr lang="ru-RU" sz="800">
                          <a:effectLst/>
                        </a:rPr>
                        <a:t>7:44:00</a:t>
                      </a:r>
                    </a:p>
                  </a:txBody>
                  <a:tcPr anchor="ctr">
                    <a:lnL>
                      <a:noFill/>
                    </a:lnL>
                    <a:lnR>
                      <a:noFill/>
                    </a:lnR>
                    <a:lnT>
                      <a:noFill/>
                    </a:lnT>
                    <a:lnB>
                      <a:noFill/>
                    </a:lnB>
                    <a:solidFill>
                      <a:srgbClr val="FFFFFF"/>
                    </a:solidFill>
                  </a:tcPr>
                </a:tc>
                <a:tc>
                  <a:txBody>
                    <a:bodyPr/>
                    <a:lstStyle/>
                    <a:p>
                      <a:pPr algn="r" fontAlgn="ctr"/>
                      <a:r>
                        <a:rPr lang="af-ZA" sz="800">
                          <a:effectLst/>
                        </a:rPr>
                        <a:t>F9 v1.0 B0005</a:t>
                      </a:r>
                    </a:p>
                  </a:txBody>
                  <a:tcPr anchor="ctr">
                    <a:lnL>
                      <a:noFill/>
                    </a:lnL>
                    <a:lnR>
                      <a:noFill/>
                    </a:lnR>
                    <a:lnT>
                      <a:noFill/>
                    </a:lnT>
                    <a:lnB>
                      <a:noFill/>
                    </a:lnB>
                    <a:solidFill>
                      <a:srgbClr val="FFFFFF"/>
                    </a:solidFill>
                  </a:tcPr>
                </a:tc>
                <a:tc>
                  <a:txBody>
                    <a:bodyPr/>
                    <a:lstStyle/>
                    <a:p>
                      <a:pPr algn="r" fontAlgn="ctr"/>
                      <a:r>
                        <a:rPr lang="af-ZA" sz="800">
                          <a:effectLst/>
                        </a:rPr>
                        <a:t>CCAFS LC-40</a:t>
                      </a:r>
                    </a:p>
                  </a:txBody>
                  <a:tcPr anchor="ctr">
                    <a:lnL>
                      <a:noFill/>
                    </a:lnL>
                    <a:lnR>
                      <a:noFill/>
                    </a:lnR>
                    <a:lnT>
                      <a:noFill/>
                    </a:lnT>
                    <a:lnB>
                      <a:noFill/>
                    </a:lnB>
                    <a:solidFill>
                      <a:srgbClr val="FFFFFF"/>
                    </a:solidFill>
                  </a:tcPr>
                </a:tc>
                <a:tc>
                  <a:txBody>
                    <a:bodyPr/>
                    <a:lstStyle/>
                    <a:p>
                      <a:pPr algn="r" fontAlgn="ctr"/>
                      <a:r>
                        <a:rPr lang="af-ZA" sz="800">
                          <a:effectLst/>
                        </a:rPr>
                        <a:t>Dragon </a:t>
                      </a:r>
                      <a:r>
                        <a:rPr lang="af-ZA" sz="800" err="1">
                          <a:effectLst/>
                        </a:rPr>
                        <a:t>demo</a:t>
                      </a:r>
                      <a:r>
                        <a:rPr lang="af-ZA" sz="800">
                          <a:effectLst/>
                        </a:rPr>
                        <a:t> </a:t>
                      </a:r>
                      <a:r>
                        <a:rPr lang="af-ZA" sz="800" err="1">
                          <a:effectLst/>
                        </a:rPr>
                        <a:t>flight</a:t>
                      </a:r>
                      <a:r>
                        <a:rPr lang="af-ZA" sz="800">
                          <a:effectLst/>
                        </a:rPr>
                        <a:t> C2</a:t>
                      </a:r>
                    </a:p>
                  </a:txBody>
                  <a:tcPr anchor="ctr">
                    <a:lnL>
                      <a:noFill/>
                    </a:lnL>
                    <a:lnR>
                      <a:noFill/>
                    </a:lnR>
                    <a:lnT>
                      <a:noFill/>
                    </a:lnT>
                    <a:lnB>
                      <a:noFill/>
                    </a:lnB>
                    <a:solidFill>
                      <a:srgbClr val="FFFFFF"/>
                    </a:solidFill>
                  </a:tcPr>
                </a:tc>
                <a:tc>
                  <a:txBody>
                    <a:bodyPr/>
                    <a:lstStyle/>
                    <a:p>
                      <a:pPr algn="r" fontAlgn="ctr"/>
                      <a:r>
                        <a:rPr lang="ru-RU" sz="800">
                          <a:effectLst/>
                        </a:rPr>
                        <a:t>525</a:t>
                      </a:r>
                    </a:p>
                  </a:txBody>
                  <a:tcPr anchor="ctr">
                    <a:lnL>
                      <a:noFill/>
                    </a:lnL>
                    <a:lnR>
                      <a:noFill/>
                    </a:lnR>
                    <a:lnT>
                      <a:noFill/>
                    </a:lnT>
                    <a:lnB>
                      <a:noFill/>
                    </a:lnB>
                    <a:solidFill>
                      <a:srgbClr val="FFFFFF"/>
                    </a:solidFill>
                  </a:tcPr>
                </a:tc>
                <a:tc>
                  <a:txBody>
                    <a:bodyPr/>
                    <a:lstStyle/>
                    <a:p>
                      <a:pPr algn="r" fontAlgn="ctr"/>
                      <a:r>
                        <a:rPr lang="af-ZA" sz="800">
                          <a:effectLst/>
                        </a:rPr>
                        <a:t>LEO (ISS)</a:t>
                      </a:r>
                    </a:p>
                  </a:txBody>
                  <a:tcPr anchor="ctr">
                    <a:lnL>
                      <a:noFill/>
                    </a:lnL>
                    <a:lnR>
                      <a:noFill/>
                    </a:lnR>
                    <a:lnT>
                      <a:noFill/>
                    </a:lnT>
                    <a:lnB>
                      <a:noFill/>
                    </a:lnB>
                    <a:solidFill>
                      <a:srgbClr val="FFFFFF"/>
                    </a:solidFill>
                  </a:tcPr>
                </a:tc>
                <a:tc>
                  <a:txBody>
                    <a:bodyPr/>
                    <a:lstStyle/>
                    <a:p>
                      <a:pPr algn="r" fontAlgn="ctr"/>
                      <a:r>
                        <a:rPr lang="af-ZA" sz="800">
                          <a:effectLst/>
                        </a:rPr>
                        <a:t>NASA (COTS)</a:t>
                      </a:r>
                    </a:p>
                  </a:txBody>
                  <a:tcPr anchor="ctr">
                    <a:lnL>
                      <a:noFill/>
                    </a:lnL>
                    <a:lnR>
                      <a:noFill/>
                    </a:lnR>
                    <a:lnT>
                      <a:noFill/>
                    </a:lnT>
                    <a:lnB>
                      <a:noFill/>
                    </a:lnB>
                    <a:solidFill>
                      <a:srgbClr val="FFFFFF"/>
                    </a:solidFill>
                  </a:tcPr>
                </a:tc>
                <a:tc>
                  <a:txBody>
                    <a:bodyPr/>
                    <a:lstStyle/>
                    <a:p>
                      <a:pPr algn="r" fontAlgn="ctr"/>
                      <a:r>
                        <a:rPr lang="af-ZA" sz="800" err="1">
                          <a:effectLst/>
                        </a:rPr>
                        <a:t>Success</a:t>
                      </a:r>
                    </a:p>
                  </a:txBody>
                  <a:tcPr anchor="ctr">
                    <a:lnL>
                      <a:noFill/>
                    </a:lnL>
                    <a:lnR>
                      <a:noFill/>
                    </a:lnR>
                    <a:lnT>
                      <a:noFill/>
                    </a:lnT>
                    <a:lnB>
                      <a:noFill/>
                    </a:lnB>
                    <a:solidFill>
                      <a:srgbClr val="FFFFFF"/>
                    </a:solidFill>
                  </a:tcPr>
                </a:tc>
                <a:tc>
                  <a:txBody>
                    <a:bodyPr/>
                    <a:lstStyle/>
                    <a:p>
                      <a:pPr algn="r" fontAlgn="ctr"/>
                      <a:r>
                        <a:rPr lang="af-ZA" sz="800">
                          <a:effectLst/>
                        </a:rPr>
                        <a:t>No </a:t>
                      </a:r>
                      <a:r>
                        <a:rPr lang="af-ZA" sz="800" err="1">
                          <a:effectLst/>
                        </a:rPr>
                        <a:t>attempt</a:t>
                      </a:r>
                    </a:p>
                  </a:txBody>
                  <a:tcPr anchor="ctr">
                    <a:lnL>
                      <a:noFill/>
                    </a:lnL>
                    <a:lnR>
                      <a:noFill/>
                    </a:lnR>
                    <a:lnT>
                      <a:noFill/>
                    </a:lnT>
                    <a:lnB>
                      <a:noFill/>
                    </a:lnB>
                    <a:solidFill>
                      <a:srgbClr val="FFFFFF"/>
                    </a:solidFill>
                  </a:tcPr>
                </a:tc>
                <a:extLst>
                  <a:ext uri="{0D108BD9-81ED-4DB2-BD59-A6C34878D82A}">
                    <a16:rowId xmlns:a16="http://schemas.microsoft.com/office/drawing/2014/main" val="2184052326"/>
                  </a:ext>
                </a:extLst>
              </a:tr>
            </a:tbl>
          </a:graphicData>
        </a:graphic>
      </p:graphicFrame>
    </p:spTree>
    <p:extLst>
      <p:ext uri="{BB962C8B-B14F-4D97-AF65-F5344CB8AC3E}">
        <p14:creationId xmlns:p14="http://schemas.microsoft.com/office/powerpoint/2010/main" val="3981770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5F6F9246-82B7-504D-FE6E-30A7E4BE84D4}"/>
              </a:ext>
            </a:extLst>
          </p:cNvPr>
          <p:cNvSpPr>
            <a:spLocks noGrp="1"/>
          </p:cNvSpPr>
          <p:nvPr>
            <p:ph idx="1"/>
          </p:nvPr>
        </p:nvSpPr>
        <p:spPr>
          <a:xfrm>
            <a:off x="838200" y="125779"/>
            <a:ext cx="10515600" cy="6627568"/>
          </a:xfrm>
        </p:spPr>
        <p:txBody>
          <a:bodyPr lIns="91440" tIns="45720" rIns="91440" bIns="45720" anchor="t"/>
          <a:lstStyle/>
          <a:p>
            <a:pPr>
              <a:lnSpc>
                <a:spcPct val="100000"/>
              </a:lnSpc>
              <a:spcBef>
                <a:spcPts val="1400"/>
              </a:spcBef>
              <a:buFont typeface="Arial"/>
              <a:buChar char="•"/>
            </a:pPr>
            <a:r>
              <a:rPr lang="en-US" sz="2000">
                <a:latin typeface="Abadi"/>
                <a:ea typeface="Calibri" panose="020F0502020204030204"/>
                <a:cs typeface="Calibri" panose="020F0502020204030204"/>
              </a:rPr>
              <a:t>The date when the first </a:t>
            </a:r>
            <a:r>
              <a:rPr lang="en-US" sz="2000" err="1">
                <a:latin typeface="Abadi"/>
                <a:ea typeface="Calibri" panose="020F0502020204030204"/>
                <a:cs typeface="Calibri" panose="020F0502020204030204"/>
              </a:rPr>
              <a:t>succesful</a:t>
            </a:r>
            <a:r>
              <a:rPr lang="en-US" sz="2000">
                <a:latin typeface="Abadi"/>
                <a:ea typeface="Calibri" panose="020F0502020204030204"/>
                <a:cs typeface="Calibri" panose="020F0502020204030204"/>
              </a:rPr>
              <a:t> landing outcome in ground pad was achieved is 2015-12-22</a:t>
            </a:r>
          </a:p>
          <a:p>
            <a:pPr>
              <a:lnSpc>
                <a:spcPct val="100000"/>
              </a:lnSpc>
              <a:spcBef>
                <a:spcPts val="1400"/>
              </a:spcBef>
              <a:buFont typeface="Arial"/>
              <a:buChar char="•"/>
            </a:pPr>
            <a:r>
              <a:rPr lang="en-US" sz="2000">
                <a:latin typeface="Abadi"/>
                <a:ea typeface="Calibri" panose="020F0502020204030204"/>
                <a:cs typeface="Calibri" panose="020F0502020204030204"/>
              </a:rPr>
              <a:t>List the names of the boosters which have success in drone ship and have payload mass greater than 4000 but less than 6000</a:t>
            </a:r>
          </a:p>
          <a:p>
            <a:pPr>
              <a:lnSpc>
                <a:spcPct val="100000"/>
              </a:lnSpc>
              <a:spcBef>
                <a:spcPts val="1400"/>
              </a:spcBef>
              <a:buFont typeface="Arial"/>
              <a:buChar char="•"/>
            </a:pPr>
            <a:endParaRPr lang="en-US" sz="2000">
              <a:latin typeface="Abadi"/>
              <a:ea typeface="Calibri" panose="020F0502020204030204"/>
              <a:cs typeface="Calibri" panose="020F0502020204030204"/>
            </a:endParaRPr>
          </a:p>
          <a:p>
            <a:pPr>
              <a:lnSpc>
                <a:spcPct val="100000"/>
              </a:lnSpc>
              <a:spcBef>
                <a:spcPts val="1400"/>
              </a:spcBef>
              <a:buFont typeface="Arial"/>
              <a:buChar char="•"/>
            </a:pPr>
            <a:endParaRPr lang="en-US" sz="2000">
              <a:latin typeface="Abadi"/>
              <a:ea typeface="Calibri" panose="020F0502020204030204"/>
              <a:cs typeface="Calibri" panose="020F0502020204030204"/>
            </a:endParaRPr>
          </a:p>
          <a:p>
            <a:pPr>
              <a:lnSpc>
                <a:spcPct val="100000"/>
              </a:lnSpc>
              <a:spcBef>
                <a:spcPts val="1400"/>
              </a:spcBef>
              <a:buFont typeface="Arial"/>
              <a:buChar char="•"/>
            </a:pPr>
            <a:endParaRPr lang="en-US" sz="2000">
              <a:latin typeface="Abadi"/>
              <a:ea typeface="Calibri" panose="020F0502020204030204"/>
              <a:cs typeface="Calibri" panose="020F0502020204030204"/>
            </a:endParaRPr>
          </a:p>
          <a:p>
            <a:pPr>
              <a:lnSpc>
                <a:spcPct val="100000"/>
              </a:lnSpc>
              <a:spcBef>
                <a:spcPts val="1400"/>
              </a:spcBef>
              <a:buFont typeface="Arial"/>
              <a:buChar char="•"/>
            </a:pPr>
            <a:r>
              <a:rPr lang="en-US" sz="2000">
                <a:latin typeface="Abadi"/>
                <a:ea typeface="Calibri" panose="020F0502020204030204"/>
                <a:cs typeface="Calibri" panose="020F0502020204030204"/>
              </a:rPr>
              <a:t>List the total number of successful and failure mission outcomes</a:t>
            </a:r>
          </a:p>
          <a:p>
            <a:pPr marL="0" indent="0">
              <a:lnSpc>
                <a:spcPct val="100000"/>
              </a:lnSpc>
              <a:spcBef>
                <a:spcPts val="1400"/>
              </a:spcBef>
              <a:buNone/>
            </a:pPr>
            <a:r>
              <a:rPr lang="en-US" sz="1000" err="1">
                <a:ea typeface="Calibri" panose="020F0502020204030204"/>
                <a:cs typeface="Calibri" panose="020F0502020204030204"/>
              </a:rPr>
              <a:t>Mission_Outcome</a:t>
            </a:r>
            <a:r>
              <a:rPr lang="en-US" sz="1000">
                <a:ea typeface="Calibri" panose="020F0502020204030204"/>
                <a:cs typeface="Calibri" panose="020F0502020204030204"/>
              </a:rPr>
              <a:t> count()</a:t>
            </a:r>
          </a:p>
          <a:p>
            <a:pPr marL="0" indent="0">
              <a:lnSpc>
                <a:spcPct val="100000"/>
              </a:lnSpc>
              <a:spcBef>
                <a:spcPts val="1400"/>
              </a:spcBef>
              <a:buNone/>
            </a:pPr>
            <a:r>
              <a:rPr lang="en-US" sz="1000">
                <a:ea typeface="Calibri" panose="020F0502020204030204"/>
                <a:cs typeface="Calibri" panose="020F0502020204030204"/>
              </a:rPr>
              <a:t>Failure (in flight) 1</a:t>
            </a:r>
          </a:p>
          <a:p>
            <a:pPr marL="0" indent="0">
              <a:lnSpc>
                <a:spcPct val="100000"/>
              </a:lnSpc>
              <a:spcBef>
                <a:spcPts val="1400"/>
              </a:spcBef>
              <a:buNone/>
            </a:pPr>
            <a:r>
              <a:rPr lang="en-US" sz="1000">
                <a:ea typeface="Calibri" panose="020F0502020204030204"/>
                <a:cs typeface="Calibri" panose="020F0502020204030204"/>
              </a:rPr>
              <a:t>Success 98</a:t>
            </a:r>
          </a:p>
          <a:p>
            <a:pPr marL="0" indent="0">
              <a:lnSpc>
                <a:spcPct val="100000"/>
              </a:lnSpc>
              <a:spcBef>
                <a:spcPts val="1400"/>
              </a:spcBef>
              <a:buNone/>
            </a:pPr>
            <a:r>
              <a:rPr lang="en-US" sz="1000">
                <a:ea typeface="Calibri" panose="020F0502020204030204"/>
                <a:cs typeface="Calibri" panose="020F0502020204030204"/>
              </a:rPr>
              <a:t>Success 1</a:t>
            </a:r>
          </a:p>
          <a:p>
            <a:pPr marL="0" indent="0">
              <a:lnSpc>
                <a:spcPct val="100000"/>
              </a:lnSpc>
              <a:spcBef>
                <a:spcPts val="1400"/>
              </a:spcBef>
              <a:buNone/>
            </a:pPr>
            <a:r>
              <a:rPr lang="en-US" sz="1000">
                <a:ea typeface="Calibri" panose="020F0502020204030204"/>
                <a:cs typeface="Calibri" panose="020F0502020204030204"/>
              </a:rPr>
              <a:t>Success (payload status unclear) 1</a:t>
            </a:r>
          </a:p>
          <a:p>
            <a:pPr marL="0" indent="0">
              <a:buNone/>
            </a:pPr>
            <a:endParaRPr lang="ru-RU">
              <a:ea typeface="Calibri" panose="020F0502020204030204"/>
              <a:cs typeface="Calibri" panose="020F0502020204030204"/>
            </a:endParaRPr>
          </a:p>
        </p:txBody>
      </p:sp>
      <p:graphicFrame>
        <p:nvGraphicFramePr>
          <p:cNvPr id="5" name="Таблица 4">
            <a:extLst>
              <a:ext uri="{FF2B5EF4-FFF2-40B4-BE49-F238E27FC236}">
                <a16:creationId xmlns:a16="http://schemas.microsoft.com/office/drawing/2014/main" id="{9D668106-DC52-F204-20CD-05ECC0ACCD04}"/>
              </a:ext>
            </a:extLst>
          </p:cNvPr>
          <p:cNvGraphicFramePr>
            <a:graphicFrameLocks noGrp="1"/>
          </p:cNvGraphicFramePr>
          <p:nvPr>
            <p:extLst>
              <p:ext uri="{D42A27DB-BD31-4B8C-83A1-F6EECF244321}">
                <p14:modId xmlns:p14="http://schemas.microsoft.com/office/powerpoint/2010/main" val="3615998812"/>
              </p:ext>
            </p:extLst>
          </p:nvPr>
        </p:nvGraphicFramePr>
        <p:xfrm>
          <a:off x="1407318" y="1712119"/>
          <a:ext cx="2638425" cy="1219200"/>
        </p:xfrm>
        <a:graphic>
          <a:graphicData uri="http://schemas.openxmlformats.org/drawingml/2006/table">
            <a:tbl>
              <a:tblPr bandRow="1">
                <a:tableStyleId>{5C22544A-7EE6-4342-B048-85BDC9FD1C3A}</a:tableStyleId>
              </a:tblPr>
              <a:tblGrid>
                <a:gridCol w="2638425">
                  <a:extLst>
                    <a:ext uri="{9D8B030D-6E8A-4147-A177-3AD203B41FA5}">
                      <a16:colId xmlns:a16="http://schemas.microsoft.com/office/drawing/2014/main" val="2199677862"/>
                    </a:ext>
                  </a:extLst>
                </a:gridCol>
              </a:tblGrid>
              <a:tr h="0">
                <a:tc>
                  <a:txBody>
                    <a:bodyPr/>
                    <a:lstStyle/>
                    <a:p>
                      <a:pPr algn="r" fontAlgn="base">
                        <a:lnSpc>
                          <a:spcPts val="1200"/>
                        </a:lnSpc>
                      </a:pPr>
                      <a:r>
                        <a:rPr lang="af-ZA" sz="1000" b="1" i="0">
                          <a:solidFill>
                            <a:srgbClr val="000000"/>
                          </a:solidFill>
                          <a:effectLst/>
                          <a:latin typeface="Calibri" panose="020F0502020204030204" pitchFamily="34" charset="0"/>
                        </a:rPr>
                        <a:t>Booster_Version</a:t>
                      </a:r>
                      <a:endParaRPr lang="af-ZA" b="0" i="0">
                        <a:solidFill>
                          <a:srgbClr val="000000"/>
                        </a:solidFill>
                        <a:effectLst/>
                        <a:latin typeface="Segoe UI" panose="020B0502040204020203"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035150898"/>
                  </a:ext>
                </a:extLst>
              </a:tr>
              <a:tr h="0">
                <a:tc>
                  <a:txBody>
                    <a:bodyPr/>
                    <a:lstStyle/>
                    <a:p>
                      <a:pPr algn="r" fontAlgn="base">
                        <a:lnSpc>
                          <a:spcPts val="1200"/>
                        </a:lnSpc>
                      </a:pPr>
                      <a:r>
                        <a:rPr lang="af-ZA" sz="1000" b="0" i="0">
                          <a:solidFill>
                            <a:srgbClr val="000000"/>
                          </a:solidFill>
                          <a:effectLst/>
                          <a:latin typeface="Calibri" panose="020F0502020204030204" pitchFamily="34" charset="0"/>
                        </a:rPr>
                        <a:t>F9 FT B1022</a:t>
                      </a:r>
                      <a:endParaRPr lang="af-ZA" b="0" i="0">
                        <a:solidFill>
                          <a:srgbClr val="000000"/>
                        </a:solidFill>
                        <a:effectLst/>
                        <a:latin typeface="Segoe UI" panose="020B0502040204020203"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184833284"/>
                  </a:ext>
                </a:extLst>
              </a:tr>
              <a:tr h="0">
                <a:tc>
                  <a:txBody>
                    <a:bodyPr/>
                    <a:lstStyle/>
                    <a:p>
                      <a:pPr algn="r" fontAlgn="base">
                        <a:lnSpc>
                          <a:spcPts val="1200"/>
                        </a:lnSpc>
                      </a:pPr>
                      <a:r>
                        <a:rPr lang="af-ZA" sz="1000" b="0" i="0">
                          <a:solidFill>
                            <a:srgbClr val="000000"/>
                          </a:solidFill>
                          <a:effectLst/>
                          <a:latin typeface="Calibri" panose="020F0502020204030204" pitchFamily="34" charset="0"/>
                        </a:rPr>
                        <a:t>F9 FT B1026</a:t>
                      </a:r>
                      <a:endParaRPr lang="af-ZA" b="0" i="0">
                        <a:solidFill>
                          <a:srgbClr val="000000"/>
                        </a:solidFill>
                        <a:effectLst/>
                        <a:latin typeface="Segoe UI" panose="020B0502040204020203"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996242046"/>
                  </a:ext>
                </a:extLst>
              </a:tr>
              <a:tr h="0">
                <a:tc>
                  <a:txBody>
                    <a:bodyPr/>
                    <a:lstStyle/>
                    <a:p>
                      <a:pPr algn="r" fontAlgn="base">
                        <a:lnSpc>
                          <a:spcPts val="1200"/>
                        </a:lnSpc>
                      </a:pPr>
                      <a:r>
                        <a:rPr lang="af-ZA" sz="1000" b="0" i="0">
                          <a:solidFill>
                            <a:srgbClr val="000000"/>
                          </a:solidFill>
                          <a:effectLst/>
                          <a:latin typeface="Calibri" panose="020F0502020204030204" pitchFamily="34" charset="0"/>
                        </a:rPr>
                        <a:t>F9 FT B1021.2</a:t>
                      </a:r>
                      <a:endParaRPr lang="af-ZA" b="0" i="0">
                        <a:solidFill>
                          <a:srgbClr val="000000"/>
                        </a:solidFill>
                        <a:effectLst/>
                        <a:latin typeface="Segoe UI" panose="020B0502040204020203"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626040369"/>
                  </a:ext>
                </a:extLst>
              </a:tr>
              <a:tr h="0">
                <a:tc>
                  <a:txBody>
                    <a:bodyPr/>
                    <a:lstStyle/>
                    <a:p>
                      <a:pPr algn="r" fontAlgn="base">
                        <a:lnSpc>
                          <a:spcPts val="1200"/>
                        </a:lnSpc>
                      </a:pPr>
                      <a:r>
                        <a:rPr lang="af-ZA" sz="1000" b="0" i="0">
                          <a:solidFill>
                            <a:srgbClr val="000000"/>
                          </a:solidFill>
                          <a:effectLst/>
                          <a:latin typeface="Calibri" panose="020F0502020204030204" pitchFamily="34" charset="0"/>
                        </a:rPr>
                        <a:t>F9 FT B1031.2</a:t>
                      </a:r>
                      <a:endParaRPr lang="af-ZA" b="0" i="0">
                        <a:solidFill>
                          <a:srgbClr val="000000"/>
                        </a:solidFill>
                        <a:effectLst/>
                        <a:latin typeface="Segoe UI" panose="020B0502040204020203"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873422559"/>
                  </a:ext>
                </a:extLst>
              </a:tr>
            </a:tbl>
          </a:graphicData>
        </a:graphic>
      </p:graphicFrame>
    </p:spTree>
    <p:extLst>
      <p:ext uri="{BB962C8B-B14F-4D97-AF65-F5344CB8AC3E}">
        <p14:creationId xmlns:p14="http://schemas.microsoft.com/office/powerpoint/2010/main" val="2084322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D31931F-12DC-96C0-8B35-EE106F3C2588}"/>
              </a:ext>
            </a:extLst>
          </p:cNvPr>
          <p:cNvSpPr>
            <a:spLocks noGrp="1"/>
          </p:cNvSpPr>
          <p:nvPr>
            <p:ph idx="1"/>
          </p:nvPr>
        </p:nvSpPr>
        <p:spPr>
          <a:xfrm>
            <a:off x="838200" y="252779"/>
            <a:ext cx="10515600" cy="6432183"/>
          </a:xfrm>
        </p:spPr>
        <p:txBody>
          <a:bodyPr lIns="91440" tIns="45720" rIns="91440" bIns="45720" anchor="t"/>
          <a:lstStyle/>
          <a:p>
            <a:r>
              <a:rPr lang="ru-RU">
                <a:ea typeface="+mn-lt"/>
                <a:cs typeface="+mn-lt"/>
              </a:rPr>
              <a:t>The   </a:t>
            </a:r>
            <a:r>
              <a:rPr lang="ru-RU" err="1">
                <a:ea typeface="+mn-lt"/>
                <a:cs typeface="+mn-lt"/>
              </a:rPr>
              <a:t>names</a:t>
            </a:r>
            <a:r>
              <a:rPr lang="ru-RU">
                <a:ea typeface="+mn-lt"/>
                <a:cs typeface="+mn-lt"/>
              </a:rPr>
              <a:t> </a:t>
            </a:r>
            <a:r>
              <a:rPr lang="ru-RU" err="1">
                <a:ea typeface="+mn-lt"/>
                <a:cs typeface="+mn-lt"/>
              </a:rPr>
              <a:t>of</a:t>
            </a:r>
            <a:r>
              <a:rPr lang="ru-RU">
                <a:ea typeface="+mn-lt"/>
                <a:cs typeface="+mn-lt"/>
              </a:rPr>
              <a:t> </a:t>
            </a:r>
            <a:r>
              <a:rPr lang="ru-RU" err="1">
                <a:ea typeface="+mn-lt"/>
                <a:cs typeface="+mn-lt"/>
              </a:rPr>
              <a:t>the</a:t>
            </a:r>
            <a:r>
              <a:rPr lang="ru-RU">
                <a:ea typeface="+mn-lt"/>
                <a:cs typeface="+mn-lt"/>
              </a:rPr>
              <a:t> </a:t>
            </a:r>
            <a:r>
              <a:rPr lang="ru-RU" err="1">
                <a:ea typeface="+mn-lt"/>
                <a:cs typeface="+mn-lt"/>
              </a:rPr>
              <a:t>booster_versions</a:t>
            </a:r>
            <a:r>
              <a:rPr lang="ru-RU">
                <a:ea typeface="+mn-lt"/>
                <a:cs typeface="+mn-lt"/>
              </a:rPr>
              <a:t> </a:t>
            </a:r>
            <a:r>
              <a:rPr lang="ru-RU" err="1">
                <a:ea typeface="+mn-lt"/>
                <a:cs typeface="+mn-lt"/>
              </a:rPr>
              <a:t>which</a:t>
            </a:r>
            <a:r>
              <a:rPr lang="ru-RU">
                <a:ea typeface="+mn-lt"/>
                <a:cs typeface="+mn-lt"/>
              </a:rPr>
              <a:t> </a:t>
            </a:r>
            <a:r>
              <a:rPr lang="ru-RU" err="1">
                <a:ea typeface="+mn-lt"/>
                <a:cs typeface="+mn-lt"/>
              </a:rPr>
              <a:t>have</a:t>
            </a:r>
            <a:r>
              <a:rPr lang="ru-RU">
                <a:ea typeface="+mn-lt"/>
                <a:cs typeface="+mn-lt"/>
              </a:rPr>
              <a:t> </a:t>
            </a:r>
            <a:r>
              <a:rPr lang="ru-RU" err="1">
                <a:ea typeface="+mn-lt"/>
                <a:cs typeface="+mn-lt"/>
              </a:rPr>
              <a:t>carried</a:t>
            </a:r>
            <a:r>
              <a:rPr lang="ru-RU">
                <a:ea typeface="+mn-lt"/>
                <a:cs typeface="+mn-lt"/>
              </a:rPr>
              <a:t> </a:t>
            </a:r>
            <a:r>
              <a:rPr lang="ru-RU" err="1">
                <a:ea typeface="+mn-lt"/>
                <a:cs typeface="+mn-lt"/>
              </a:rPr>
              <a:t>the</a:t>
            </a:r>
            <a:r>
              <a:rPr lang="ru-RU">
                <a:ea typeface="+mn-lt"/>
                <a:cs typeface="+mn-lt"/>
              </a:rPr>
              <a:t> </a:t>
            </a:r>
            <a:r>
              <a:rPr lang="ru-RU" err="1">
                <a:ea typeface="+mn-lt"/>
                <a:cs typeface="+mn-lt"/>
              </a:rPr>
              <a:t>maximum</a:t>
            </a:r>
            <a:r>
              <a:rPr lang="ru-RU">
                <a:ea typeface="+mn-lt"/>
                <a:cs typeface="+mn-lt"/>
              </a:rPr>
              <a:t> </a:t>
            </a:r>
            <a:r>
              <a:rPr lang="ru-RU" err="1">
                <a:ea typeface="+mn-lt"/>
                <a:cs typeface="+mn-lt"/>
              </a:rPr>
              <a:t>payload</a:t>
            </a:r>
            <a:r>
              <a:rPr lang="ru-RU">
                <a:ea typeface="+mn-lt"/>
                <a:cs typeface="+mn-lt"/>
              </a:rPr>
              <a:t> </a:t>
            </a:r>
            <a:r>
              <a:rPr lang="ru-RU" err="1">
                <a:ea typeface="+mn-lt"/>
                <a:cs typeface="+mn-lt"/>
              </a:rPr>
              <a:t>mass</a:t>
            </a:r>
            <a:r>
              <a:rPr lang="ru-RU">
                <a:ea typeface="+mn-lt"/>
                <a:cs typeface="+mn-lt"/>
              </a:rPr>
              <a:t> (15600).</a:t>
            </a:r>
          </a:p>
          <a:p>
            <a:pPr marL="0" indent="0">
              <a:buNone/>
            </a:pPr>
            <a:r>
              <a:rPr lang="ru-RU" sz="1000" err="1">
                <a:ea typeface="+mn-lt"/>
                <a:cs typeface="+mn-lt"/>
              </a:rPr>
              <a:t>Booster_Version</a:t>
            </a:r>
            <a:r>
              <a:rPr lang="ru-RU" sz="1000">
                <a:ea typeface="+mn-lt"/>
                <a:cs typeface="+mn-lt"/>
              </a:rPr>
              <a:t> PAYLOAD_MASS__KG_</a:t>
            </a:r>
          </a:p>
          <a:p>
            <a:pPr marL="0" indent="0">
              <a:buNone/>
            </a:pPr>
            <a:r>
              <a:rPr lang="ru-RU" sz="1000">
                <a:ea typeface="+mn-lt"/>
                <a:cs typeface="+mn-lt"/>
              </a:rPr>
              <a:t>F9 B5 B1048.4 15600</a:t>
            </a:r>
          </a:p>
          <a:p>
            <a:pPr marL="0" indent="0">
              <a:buNone/>
            </a:pPr>
            <a:r>
              <a:rPr lang="ru-RU" sz="1000">
                <a:ea typeface="+mn-lt"/>
                <a:cs typeface="+mn-lt"/>
              </a:rPr>
              <a:t>F9 B5 B1049.4 15600</a:t>
            </a:r>
          </a:p>
          <a:p>
            <a:pPr marL="0" indent="0">
              <a:buNone/>
            </a:pPr>
            <a:r>
              <a:rPr lang="ru-RU" sz="1000">
                <a:ea typeface="+mn-lt"/>
                <a:cs typeface="+mn-lt"/>
              </a:rPr>
              <a:t>F9 B5 B1051.3 15600</a:t>
            </a:r>
          </a:p>
          <a:p>
            <a:pPr marL="0" indent="0">
              <a:buNone/>
            </a:pPr>
            <a:r>
              <a:rPr lang="ru-RU" sz="1000">
                <a:ea typeface="+mn-lt"/>
                <a:cs typeface="+mn-lt"/>
              </a:rPr>
              <a:t>F9 B5 B1056.4 15600</a:t>
            </a:r>
          </a:p>
          <a:p>
            <a:pPr marL="0" indent="0">
              <a:buNone/>
            </a:pPr>
            <a:r>
              <a:rPr lang="ru-RU" sz="1000">
                <a:ea typeface="+mn-lt"/>
                <a:cs typeface="+mn-lt"/>
              </a:rPr>
              <a:t>F9 B5 B1048.5 15600</a:t>
            </a:r>
          </a:p>
          <a:p>
            <a:pPr marL="0" indent="0">
              <a:buNone/>
            </a:pPr>
            <a:r>
              <a:rPr lang="ru-RU" sz="1000">
                <a:ea typeface="+mn-lt"/>
                <a:cs typeface="+mn-lt"/>
              </a:rPr>
              <a:t>F9 B5 B1051.4 15600</a:t>
            </a:r>
          </a:p>
          <a:p>
            <a:pPr marL="0" indent="0">
              <a:buNone/>
            </a:pPr>
            <a:r>
              <a:rPr lang="ru-RU" sz="1000">
                <a:ea typeface="+mn-lt"/>
                <a:cs typeface="+mn-lt"/>
              </a:rPr>
              <a:t>F9 B5 B1049.5 15600</a:t>
            </a:r>
          </a:p>
          <a:p>
            <a:pPr marL="0" indent="0">
              <a:buNone/>
            </a:pPr>
            <a:r>
              <a:rPr lang="ru-RU" sz="1000">
                <a:ea typeface="+mn-lt"/>
                <a:cs typeface="+mn-lt"/>
              </a:rPr>
              <a:t>F9 B5 B1060.2 15600</a:t>
            </a:r>
          </a:p>
          <a:p>
            <a:pPr marL="0" indent="0">
              <a:buNone/>
            </a:pPr>
            <a:r>
              <a:rPr lang="ru-RU" sz="1000">
                <a:ea typeface="+mn-lt"/>
                <a:cs typeface="+mn-lt"/>
              </a:rPr>
              <a:t>F9 B5 B1058.3 15600</a:t>
            </a:r>
          </a:p>
          <a:p>
            <a:pPr marL="0" indent="0">
              <a:buNone/>
            </a:pPr>
            <a:r>
              <a:rPr lang="ru-RU" sz="1000">
                <a:ea typeface="+mn-lt"/>
                <a:cs typeface="+mn-lt"/>
              </a:rPr>
              <a:t>F9 B5 B1051.6 15600</a:t>
            </a:r>
          </a:p>
          <a:p>
            <a:pPr marL="0" indent="0">
              <a:buNone/>
            </a:pPr>
            <a:r>
              <a:rPr lang="ru-RU" sz="1000">
                <a:ea typeface="+mn-lt"/>
                <a:cs typeface="+mn-lt"/>
              </a:rPr>
              <a:t>F9 B5 B1060.3 15600</a:t>
            </a:r>
          </a:p>
          <a:p>
            <a:pPr marL="0" indent="0">
              <a:buNone/>
            </a:pPr>
            <a:r>
              <a:rPr lang="ru-RU" sz="1000">
                <a:ea typeface="+mn-lt"/>
                <a:cs typeface="+mn-lt"/>
              </a:rPr>
              <a:t>F9 B5 B1049.7 15600</a:t>
            </a:r>
            <a:endParaRPr lang="ru-RU" sz="1000">
              <a:latin typeface="Calibri"/>
              <a:ea typeface="Calibri"/>
              <a:cs typeface="Calibri"/>
            </a:endParaRPr>
          </a:p>
          <a:p>
            <a:r>
              <a:rPr lang="ru-RU">
                <a:latin typeface="system-ui"/>
                <a:ea typeface="Calibri"/>
                <a:cs typeface="Calibri"/>
              </a:rPr>
              <a:t>The </a:t>
            </a:r>
            <a:r>
              <a:rPr lang="ru-RU" err="1">
                <a:latin typeface="system-ui"/>
                <a:ea typeface="Calibri"/>
                <a:cs typeface="Calibri"/>
              </a:rPr>
              <a:t>records</a:t>
            </a:r>
            <a:r>
              <a:rPr lang="ru-RU">
                <a:latin typeface="system-ui"/>
                <a:ea typeface="Calibri"/>
                <a:cs typeface="Calibri"/>
              </a:rPr>
              <a:t> </a:t>
            </a:r>
            <a:r>
              <a:rPr lang="ru-RU" err="1">
                <a:latin typeface="system-ui"/>
                <a:ea typeface="Calibri"/>
                <a:cs typeface="Calibri"/>
              </a:rPr>
              <a:t>which</a:t>
            </a:r>
            <a:r>
              <a:rPr lang="ru-RU">
                <a:latin typeface="system-ui"/>
                <a:ea typeface="Calibri"/>
                <a:cs typeface="Calibri"/>
              </a:rPr>
              <a:t> </a:t>
            </a:r>
            <a:r>
              <a:rPr lang="ru-RU" err="1">
                <a:latin typeface="system-ui"/>
                <a:ea typeface="Calibri"/>
                <a:cs typeface="Calibri"/>
              </a:rPr>
              <a:t>display</a:t>
            </a:r>
            <a:r>
              <a:rPr lang="ru-RU">
                <a:latin typeface="system-ui"/>
                <a:ea typeface="Calibri"/>
                <a:cs typeface="Calibri"/>
              </a:rPr>
              <a:t> </a:t>
            </a:r>
            <a:r>
              <a:rPr lang="ru-RU" err="1">
                <a:latin typeface="system-ui"/>
                <a:ea typeface="Calibri"/>
                <a:cs typeface="Calibri"/>
              </a:rPr>
              <a:t>the</a:t>
            </a:r>
            <a:r>
              <a:rPr lang="ru-RU">
                <a:latin typeface="system-ui"/>
                <a:ea typeface="Calibri"/>
                <a:cs typeface="Calibri"/>
              </a:rPr>
              <a:t> </a:t>
            </a:r>
            <a:r>
              <a:rPr lang="ru-RU" err="1">
                <a:latin typeface="system-ui"/>
                <a:ea typeface="Calibri"/>
                <a:cs typeface="Calibri"/>
              </a:rPr>
              <a:t>month</a:t>
            </a:r>
            <a:r>
              <a:rPr lang="ru-RU">
                <a:latin typeface="system-ui"/>
                <a:ea typeface="Calibri"/>
                <a:cs typeface="Calibri"/>
              </a:rPr>
              <a:t>, </a:t>
            </a:r>
            <a:r>
              <a:rPr lang="ru-RU" err="1">
                <a:latin typeface="system-ui"/>
                <a:ea typeface="Calibri"/>
                <a:cs typeface="Calibri"/>
              </a:rPr>
              <a:t>failure</a:t>
            </a:r>
            <a:r>
              <a:rPr lang="ru-RU">
                <a:latin typeface="system-ui"/>
                <a:ea typeface="Calibri"/>
                <a:cs typeface="Calibri"/>
              </a:rPr>
              <a:t> </a:t>
            </a:r>
            <a:r>
              <a:rPr lang="ru-RU" err="1">
                <a:latin typeface="system-ui"/>
                <a:ea typeface="Calibri"/>
                <a:cs typeface="Calibri"/>
              </a:rPr>
              <a:t>landing_outcomes</a:t>
            </a:r>
            <a:r>
              <a:rPr lang="ru-RU">
                <a:latin typeface="system-ui"/>
                <a:ea typeface="Calibri"/>
                <a:cs typeface="Calibri"/>
              </a:rPr>
              <a:t> </a:t>
            </a:r>
            <a:r>
              <a:rPr lang="ru-RU" err="1">
                <a:latin typeface="system-ui"/>
                <a:ea typeface="Calibri"/>
                <a:cs typeface="Calibri"/>
              </a:rPr>
              <a:t>in</a:t>
            </a:r>
            <a:r>
              <a:rPr lang="ru-RU">
                <a:latin typeface="system-ui"/>
                <a:ea typeface="Calibri"/>
                <a:cs typeface="Calibri"/>
              </a:rPr>
              <a:t> </a:t>
            </a:r>
            <a:r>
              <a:rPr lang="ru-RU" err="1">
                <a:latin typeface="system-ui"/>
                <a:ea typeface="Calibri"/>
                <a:cs typeface="Calibri"/>
              </a:rPr>
              <a:t>drone</a:t>
            </a:r>
            <a:r>
              <a:rPr lang="ru-RU">
                <a:latin typeface="system-ui"/>
                <a:ea typeface="Calibri"/>
                <a:cs typeface="Calibri"/>
              </a:rPr>
              <a:t> </a:t>
            </a:r>
            <a:r>
              <a:rPr lang="ru-RU" err="1">
                <a:latin typeface="system-ui"/>
                <a:ea typeface="Calibri"/>
                <a:cs typeface="Calibri"/>
              </a:rPr>
              <a:t>ship</a:t>
            </a:r>
            <a:r>
              <a:rPr lang="ru-RU">
                <a:latin typeface="system-ui"/>
                <a:ea typeface="Calibri"/>
                <a:cs typeface="Calibri"/>
              </a:rPr>
              <a:t> ,</a:t>
            </a:r>
            <a:r>
              <a:rPr lang="ru-RU" err="1">
                <a:latin typeface="system-ui"/>
                <a:ea typeface="Calibri"/>
                <a:cs typeface="Calibri"/>
              </a:rPr>
              <a:t>booster</a:t>
            </a:r>
            <a:r>
              <a:rPr lang="ru-RU">
                <a:latin typeface="system-ui"/>
                <a:ea typeface="Calibri"/>
                <a:cs typeface="Calibri"/>
              </a:rPr>
              <a:t> </a:t>
            </a:r>
            <a:r>
              <a:rPr lang="ru-RU" err="1">
                <a:latin typeface="system-ui"/>
                <a:ea typeface="Calibri"/>
                <a:cs typeface="Calibri"/>
              </a:rPr>
              <a:t>versions</a:t>
            </a:r>
            <a:r>
              <a:rPr lang="ru-RU">
                <a:latin typeface="system-ui"/>
                <a:ea typeface="Calibri"/>
                <a:cs typeface="Calibri"/>
              </a:rPr>
              <a:t>, </a:t>
            </a:r>
            <a:r>
              <a:rPr lang="ru-RU" err="1">
                <a:latin typeface="system-ui"/>
                <a:ea typeface="Calibri"/>
                <a:cs typeface="Calibri"/>
              </a:rPr>
              <a:t>launch_site</a:t>
            </a:r>
            <a:r>
              <a:rPr lang="ru-RU">
                <a:latin typeface="system-ui"/>
                <a:ea typeface="Calibri"/>
                <a:cs typeface="Calibri"/>
              </a:rPr>
              <a:t> </a:t>
            </a:r>
            <a:r>
              <a:rPr lang="ru-RU" err="1">
                <a:latin typeface="system-ui"/>
                <a:ea typeface="Calibri"/>
                <a:cs typeface="Calibri"/>
              </a:rPr>
              <a:t>for</a:t>
            </a:r>
            <a:r>
              <a:rPr lang="ru-RU">
                <a:latin typeface="system-ui"/>
                <a:ea typeface="Calibri"/>
                <a:cs typeface="Calibri"/>
              </a:rPr>
              <a:t> </a:t>
            </a:r>
            <a:r>
              <a:rPr lang="ru-RU" err="1">
                <a:latin typeface="system-ui"/>
                <a:ea typeface="Calibri"/>
                <a:cs typeface="Calibri"/>
              </a:rPr>
              <a:t>the</a:t>
            </a:r>
            <a:r>
              <a:rPr lang="ru-RU">
                <a:latin typeface="system-ui"/>
                <a:ea typeface="Calibri"/>
                <a:cs typeface="Calibri"/>
              </a:rPr>
              <a:t> </a:t>
            </a:r>
            <a:r>
              <a:rPr lang="ru-RU" err="1">
                <a:latin typeface="system-ui"/>
                <a:ea typeface="Calibri"/>
                <a:cs typeface="Calibri"/>
              </a:rPr>
              <a:t>months</a:t>
            </a:r>
            <a:r>
              <a:rPr lang="ru-RU">
                <a:latin typeface="system-ui"/>
                <a:ea typeface="Calibri"/>
                <a:cs typeface="Calibri"/>
              </a:rPr>
              <a:t> </a:t>
            </a:r>
            <a:r>
              <a:rPr lang="ru-RU" err="1">
                <a:latin typeface="system-ui"/>
                <a:ea typeface="Calibri"/>
                <a:cs typeface="Calibri"/>
              </a:rPr>
              <a:t>in</a:t>
            </a:r>
            <a:r>
              <a:rPr lang="ru-RU">
                <a:latin typeface="system-ui"/>
                <a:ea typeface="Calibri"/>
                <a:cs typeface="Calibri"/>
              </a:rPr>
              <a:t> </a:t>
            </a:r>
            <a:r>
              <a:rPr lang="ru-RU" err="1">
                <a:latin typeface="system-ui"/>
                <a:ea typeface="Calibri"/>
                <a:cs typeface="Calibri"/>
              </a:rPr>
              <a:t>year</a:t>
            </a:r>
            <a:r>
              <a:rPr lang="ru-RU">
                <a:latin typeface="system-ui"/>
                <a:ea typeface="Calibri"/>
                <a:cs typeface="Calibri"/>
              </a:rPr>
              <a:t> 2015.</a:t>
            </a:r>
            <a:endParaRPr lang="ru-RU">
              <a:ea typeface="Calibri"/>
              <a:cs typeface="Calibri"/>
            </a:endParaRPr>
          </a:p>
          <a:p>
            <a:pPr marL="0" indent="0">
              <a:buNone/>
            </a:pPr>
            <a:r>
              <a:rPr lang="ru-RU" sz="1000" err="1">
                <a:ea typeface="+mn-lt"/>
                <a:cs typeface="+mn-lt"/>
              </a:rPr>
              <a:t>Month</a:t>
            </a:r>
            <a:r>
              <a:rPr lang="ru-RU" sz="1000">
                <a:ea typeface="+mn-lt"/>
                <a:cs typeface="+mn-lt"/>
              </a:rPr>
              <a:t> </a:t>
            </a:r>
            <a:r>
              <a:rPr lang="ru-RU" sz="1000" err="1">
                <a:ea typeface="+mn-lt"/>
                <a:cs typeface="+mn-lt"/>
              </a:rPr>
              <a:t>Landing_Outcome</a:t>
            </a:r>
            <a:r>
              <a:rPr lang="ru-RU" sz="1000">
                <a:ea typeface="+mn-lt"/>
                <a:cs typeface="+mn-lt"/>
              </a:rPr>
              <a:t> </a:t>
            </a:r>
            <a:r>
              <a:rPr lang="ru-RU" sz="1000" err="1">
                <a:ea typeface="+mn-lt"/>
                <a:cs typeface="+mn-lt"/>
              </a:rPr>
              <a:t>Booster_Version</a:t>
            </a:r>
            <a:r>
              <a:rPr lang="ru-RU" sz="1000">
                <a:ea typeface="+mn-lt"/>
                <a:cs typeface="+mn-lt"/>
              </a:rPr>
              <a:t> </a:t>
            </a:r>
            <a:r>
              <a:rPr lang="ru-RU" sz="1000" err="1">
                <a:ea typeface="+mn-lt"/>
                <a:cs typeface="+mn-lt"/>
              </a:rPr>
              <a:t>Launch_Site</a:t>
            </a:r>
          </a:p>
          <a:p>
            <a:pPr marL="0" indent="0">
              <a:buNone/>
            </a:pPr>
            <a:r>
              <a:rPr lang="ru-RU" sz="1000">
                <a:ea typeface="+mn-lt"/>
                <a:cs typeface="+mn-lt"/>
              </a:rPr>
              <a:t>01  </a:t>
            </a:r>
            <a:r>
              <a:rPr lang="ru-RU" sz="1000" err="1">
                <a:ea typeface="+mn-lt"/>
                <a:cs typeface="+mn-lt"/>
              </a:rPr>
              <a:t>Failure</a:t>
            </a:r>
            <a:r>
              <a:rPr lang="ru-RU" sz="1000">
                <a:ea typeface="+mn-lt"/>
                <a:cs typeface="+mn-lt"/>
              </a:rPr>
              <a:t> (</a:t>
            </a:r>
            <a:r>
              <a:rPr lang="ru-RU" sz="1000" err="1">
                <a:ea typeface="+mn-lt"/>
                <a:cs typeface="+mn-lt"/>
              </a:rPr>
              <a:t>drone</a:t>
            </a:r>
            <a:r>
              <a:rPr lang="ru-RU" sz="1000">
                <a:ea typeface="+mn-lt"/>
                <a:cs typeface="+mn-lt"/>
              </a:rPr>
              <a:t> </a:t>
            </a:r>
            <a:r>
              <a:rPr lang="ru-RU" sz="1000" err="1">
                <a:ea typeface="+mn-lt"/>
                <a:cs typeface="+mn-lt"/>
              </a:rPr>
              <a:t>ship</a:t>
            </a:r>
            <a:r>
              <a:rPr lang="ru-RU" sz="1000">
                <a:ea typeface="+mn-lt"/>
                <a:cs typeface="+mn-lt"/>
              </a:rPr>
              <a:t>) F9 v1.1 B1012 CCAFS LC-40</a:t>
            </a:r>
          </a:p>
          <a:p>
            <a:pPr marL="0" indent="0">
              <a:buNone/>
            </a:pPr>
            <a:r>
              <a:rPr lang="ru-RU" sz="1000">
                <a:ea typeface="+mn-lt"/>
                <a:cs typeface="+mn-lt"/>
              </a:rPr>
              <a:t>04  </a:t>
            </a:r>
            <a:r>
              <a:rPr lang="ru-RU" sz="1000" err="1">
                <a:ea typeface="+mn-lt"/>
                <a:cs typeface="+mn-lt"/>
              </a:rPr>
              <a:t>Failure</a:t>
            </a:r>
            <a:r>
              <a:rPr lang="ru-RU" sz="1000">
                <a:ea typeface="+mn-lt"/>
                <a:cs typeface="+mn-lt"/>
              </a:rPr>
              <a:t> (</a:t>
            </a:r>
            <a:r>
              <a:rPr lang="ru-RU" sz="1000" err="1">
                <a:ea typeface="+mn-lt"/>
                <a:cs typeface="+mn-lt"/>
              </a:rPr>
              <a:t>drone</a:t>
            </a:r>
            <a:r>
              <a:rPr lang="ru-RU" sz="1000">
                <a:ea typeface="+mn-lt"/>
                <a:cs typeface="+mn-lt"/>
              </a:rPr>
              <a:t> </a:t>
            </a:r>
            <a:r>
              <a:rPr lang="ru-RU" sz="1000" err="1">
                <a:ea typeface="+mn-lt"/>
                <a:cs typeface="+mn-lt"/>
              </a:rPr>
              <a:t>ship</a:t>
            </a:r>
            <a:r>
              <a:rPr lang="ru-RU" sz="1000">
                <a:ea typeface="+mn-lt"/>
                <a:cs typeface="+mn-lt"/>
              </a:rPr>
              <a:t>) F9 v1.1 B1015 CCAFS LC-40</a:t>
            </a:r>
            <a:endParaRPr lang="ru-RU" sz="1000">
              <a:ea typeface="Calibri"/>
              <a:cs typeface="Calibri"/>
            </a:endParaRPr>
          </a:p>
        </p:txBody>
      </p:sp>
    </p:spTree>
    <p:extLst>
      <p:ext uri="{BB962C8B-B14F-4D97-AF65-F5344CB8AC3E}">
        <p14:creationId xmlns:p14="http://schemas.microsoft.com/office/powerpoint/2010/main" val="2541187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5F3B3FC-4C1C-FE8A-1029-A6DA59CA444F}"/>
              </a:ext>
            </a:extLst>
          </p:cNvPr>
          <p:cNvSpPr>
            <a:spLocks noGrp="1"/>
          </p:cNvSpPr>
          <p:nvPr>
            <p:ph idx="1"/>
          </p:nvPr>
        </p:nvSpPr>
        <p:spPr>
          <a:xfrm>
            <a:off x="838200" y="203933"/>
            <a:ext cx="10515600" cy="6217260"/>
          </a:xfrm>
        </p:spPr>
        <p:txBody>
          <a:bodyPr lIns="91440" tIns="45720" rIns="91440" bIns="45720" anchor="t"/>
          <a:lstStyle/>
          <a:p>
            <a:pPr>
              <a:lnSpc>
                <a:spcPct val="100000"/>
              </a:lnSpc>
              <a:spcBef>
                <a:spcPts val="1400"/>
              </a:spcBef>
              <a:buFont typeface="Arial"/>
              <a:buChar char="•"/>
            </a:pPr>
            <a:r>
              <a:rPr lang="en-US" sz="2000">
                <a:latin typeface="Abadi"/>
                <a:ea typeface="Calibri" panose="020F0502020204030204"/>
                <a:cs typeface="Calibri" panose="020F0502020204030204"/>
              </a:rPr>
              <a:t>Rank the count of landing outcomes (such as Failure (drone ship) or Success (ground pad)) between the date 2010-06-04 and 2017-03-20, in descending order.</a:t>
            </a:r>
          </a:p>
          <a:p>
            <a:pPr marL="0" indent="0">
              <a:lnSpc>
                <a:spcPct val="100000"/>
              </a:lnSpc>
              <a:spcBef>
                <a:spcPts val="1400"/>
              </a:spcBef>
              <a:buNone/>
            </a:pPr>
            <a:r>
              <a:rPr lang="en-US" sz="1000" err="1">
                <a:ea typeface="Calibri" panose="020F0502020204030204"/>
                <a:cs typeface="Calibri" panose="020F0502020204030204"/>
              </a:rPr>
              <a:t>Landing_Outcome</a:t>
            </a:r>
            <a:r>
              <a:rPr lang="en-US" sz="1000">
                <a:ea typeface="Calibri" panose="020F0502020204030204"/>
                <a:cs typeface="Calibri" panose="020F0502020204030204"/>
              </a:rPr>
              <a:t> </a:t>
            </a:r>
            <a:r>
              <a:rPr lang="en-US" sz="1000" err="1">
                <a:ea typeface="Calibri" panose="020F0502020204030204"/>
                <a:cs typeface="Calibri" panose="020F0502020204030204"/>
              </a:rPr>
              <a:t>coun</a:t>
            </a:r>
            <a:endParaRPr lang="en-US" sz="1000">
              <a:ea typeface="Calibri" panose="020F0502020204030204"/>
              <a:cs typeface="Calibri" panose="020F0502020204030204"/>
            </a:endParaRPr>
          </a:p>
          <a:p>
            <a:pPr marL="0" indent="0">
              <a:lnSpc>
                <a:spcPct val="100000"/>
              </a:lnSpc>
              <a:spcBef>
                <a:spcPts val="1400"/>
              </a:spcBef>
              <a:buNone/>
            </a:pPr>
            <a:r>
              <a:rPr lang="en-US" sz="1000">
                <a:ea typeface="Calibri" panose="020F0502020204030204"/>
                <a:cs typeface="Calibri" panose="020F0502020204030204"/>
              </a:rPr>
              <a:t>Success      38</a:t>
            </a:r>
          </a:p>
          <a:p>
            <a:pPr marL="0" indent="0">
              <a:lnSpc>
                <a:spcPct val="100000"/>
              </a:lnSpc>
              <a:spcBef>
                <a:spcPts val="1400"/>
              </a:spcBef>
              <a:buNone/>
            </a:pPr>
            <a:r>
              <a:rPr lang="en-US" sz="1000">
                <a:ea typeface="Calibri" panose="020F0502020204030204"/>
                <a:cs typeface="Calibri" panose="020F0502020204030204"/>
              </a:rPr>
              <a:t>No attempt    21</a:t>
            </a:r>
          </a:p>
          <a:p>
            <a:pPr marL="0" indent="0">
              <a:lnSpc>
                <a:spcPct val="100000"/>
              </a:lnSpc>
              <a:spcBef>
                <a:spcPts val="1400"/>
              </a:spcBef>
              <a:buNone/>
            </a:pPr>
            <a:r>
              <a:rPr lang="en-US" sz="1000">
                <a:ea typeface="Calibri" panose="020F0502020204030204"/>
                <a:cs typeface="Calibri" panose="020F0502020204030204"/>
              </a:rPr>
              <a:t>Success (drone ship) 14</a:t>
            </a:r>
          </a:p>
          <a:p>
            <a:pPr marL="0" indent="0">
              <a:lnSpc>
                <a:spcPct val="100000"/>
              </a:lnSpc>
              <a:spcBef>
                <a:spcPts val="1400"/>
              </a:spcBef>
              <a:buNone/>
            </a:pPr>
            <a:r>
              <a:rPr lang="en-US" sz="1000">
                <a:ea typeface="Calibri" panose="020F0502020204030204"/>
                <a:cs typeface="Calibri" panose="020F0502020204030204"/>
              </a:rPr>
              <a:t>Success (ground pad)  9</a:t>
            </a:r>
          </a:p>
          <a:p>
            <a:pPr marL="0" indent="0">
              <a:lnSpc>
                <a:spcPct val="100000"/>
              </a:lnSpc>
              <a:spcBef>
                <a:spcPts val="1400"/>
              </a:spcBef>
              <a:buNone/>
            </a:pPr>
            <a:r>
              <a:rPr lang="en-US" sz="1000">
                <a:ea typeface="Calibri" panose="020F0502020204030204"/>
                <a:cs typeface="Calibri" panose="020F0502020204030204"/>
              </a:rPr>
              <a:t>Failure (drone ship)    5</a:t>
            </a:r>
          </a:p>
          <a:p>
            <a:pPr marL="0" indent="0">
              <a:lnSpc>
                <a:spcPct val="100000"/>
              </a:lnSpc>
              <a:spcBef>
                <a:spcPts val="1400"/>
              </a:spcBef>
              <a:buNone/>
            </a:pPr>
            <a:r>
              <a:rPr lang="en-US" sz="1000">
                <a:ea typeface="Calibri" panose="020F0502020204030204"/>
                <a:cs typeface="Calibri" panose="020F0502020204030204"/>
              </a:rPr>
              <a:t>Controlled (ocean)  5</a:t>
            </a:r>
          </a:p>
          <a:p>
            <a:pPr marL="0" indent="0">
              <a:lnSpc>
                <a:spcPct val="100000"/>
              </a:lnSpc>
              <a:spcBef>
                <a:spcPts val="1400"/>
              </a:spcBef>
              <a:buNone/>
            </a:pPr>
            <a:r>
              <a:rPr lang="en-US" sz="1000">
                <a:ea typeface="Calibri" panose="020F0502020204030204"/>
                <a:cs typeface="Calibri" panose="020F0502020204030204"/>
              </a:rPr>
              <a:t>Failure    3</a:t>
            </a:r>
          </a:p>
          <a:p>
            <a:pPr marL="0" indent="0">
              <a:lnSpc>
                <a:spcPct val="100000"/>
              </a:lnSpc>
              <a:spcBef>
                <a:spcPts val="1400"/>
              </a:spcBef>
              <a:buNone/>
            </a:pPr>
            <a:r>
              <a:rPr lang="en-US" sz="1000">
                <a:ea typeface="Calibri" panose="020F0502020204030204"/>
                <a:cs typeface="Calibri" panose="020F0502020204030204"/>
              </a:rPr>
              <a:t>Uncontrolled (ocean)     2</a:t>
            </a:r>
          </a:p>
          <a:p>
            <a:pPr marL="0" indent="0">
              <a:lnSpc>
                <a:spcPct val="100000"/>
              </a:lnSpc>
              <a:spcBef>
                <a:spcPts val="1400"/>
              </a:spcBef>
              <a:buNone/>
            </a:pPr>
            <a:r>
              <a:rPr lang="en-US" sz="1000">
                <a:ea typeface="Calibri" panose="020F0502020204030204"/>
                <a:cs typeface="Calibri" panose="020F0502020204030204"/>
              </a:rPr>
              <a:t>Failure (parachute)        2</a:t>
            </a:r>
          </a:p>
          <a:p>
            <a:pPr marL="0" indent="0">
              <a:lnSpc>
                <a:spcPct val="100000"/>
              </a:lnSpc>
              <a:spcBef>
                <a:spcPts val="1400"/>
              </a:spcBef>
              <a:buNone/>
            </a:pPr>
            <a:r>
              <a:rPr lang="en-US" sz="1000">
                <a:ea typeface="Calibri" panose="020F0502020204030204"/>
                <a:cs typeface="Calibri" panose="020F0502020204030204"/>
              </a:rPr>
              <a:t>Precluded (drone ship)   1</a:t>
            </a:r>
          </a:p>
          <a:p>
            <a:pPr marL="0" indent="0">
              <a:lnSpc>
                <a:spcPct val="100000"/>
              </a:lnSpc>
              <a:spcBef>
                <a:spcPts val="1400"/>
              </a:spcBef>
              <a:buNone/>
            </a:pPr>
            <a:r>
              <a:rPr lang="en-US" sz="1000">
                <a:ea typeface="Calibri" panose="020F0502020204030204"/>
                <a:cs typeface="Calibri" panose="020F0502020204030204"/>
              </a:rPr>
              <a:t>No attempt        1</a:t>
            </a:r>
          </a:p>
          <a:p>
            <a:pPr>
              <a:lnSpc>
                <a:spcPct val="100000"/>
              </a:lnSpc>
              <a:spcBef>
                <a:spcPts val="1400"/>
              </a:spcBef>
              <a:buFont typeface="Arial"/>
              <a:buChar char="•"/>
            </a:pPr>
            <a:endParaRPr lang="en-US" sz="2000">
              <a:latin typeface="Abadi"/>
              <a:ea typeface="Calibri" panose="020F0502020204030204"/>
              <a:cs typeface="Calibri" panose="020F0502020204030204"/>
            </a:endParaRPr>
          </a:p>
          <a:p>
            <a:pPr marL="0" indent="0">
              <a:buNone/>
            </a:pPr>
            <a:endParaRPr lang="ru-RU">
              <a:ea typeface="Calibri" panose="020F0502020204030204"/>
              <a:cs typeface="Calibri" panose="020F0502020204030204"/>
            </a:endParaRPr>
          </a:p>
        </p:txBody>
      </p:sp>
    </p:spTree>
    <p:extLst>
      <p:ext uri="{BB962C8B-B14F-4D97-AF65-F5344CB8AC3E}">
        <p14:creationId xmlns:p14="http://schemas.microsoft.com/office/powerpoint/2010/main" val="525435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We loaded the data using </a:t>
            </a:r>
            <a:r>
              <a:rPr lang="en-US" sz="2200" err="1">
                <a:solidFill>
                  <a:schemeClr val="accent3">
                    <a:lumMod val="25000"/>
                  </a:schemeClr>
                </a:solidFill>
                <a:latin typeface="Abadi"/>
              </a:rPr>
              <a:t>Numpy</a:t>
            </a:r>
            <a:r>
              <a:rPr lang="en-US" sz="2200">
                <a:solidFill>
                  <a:schemeClr val="accent3">
                    <a:lumMod val="25000"/>
                  </a:schemeClr>
                </a:solidFill>
                <a:latin typeface="Abadi"/>
              </a:rPr>
              <a:t> and Pandas, transformed the data, split data into training testing. </a:t>
            </a:r>
          </a:p>
          <a:p>
            <a:pPr>
              <a:lnSpc>
                <a:spcPct val="100000"/>
              </a:lnSpc>
              <a:spcBef>
                <a:spcPts val="1400"/>
              </a:spcBef>
            </a:pPr>
            <a:r>
              <a:rPr lang="en-US" sz="2200">
                <a:solidFill>
                  <a:schemeClr val="accent3">
                    <a:lumMod val="25000"/>
                  </a:schemeClr>
                </a:solidFill>
                <a:latin typeface="Abadi"/>
              </a:rPr>
              <a:t>We built different machine learning models and tune different hyperparameters using </a:t>
            </a:r>
            <a:r>
              <a:rPr lang="en-US" sz="2200" err="1">
                <a:solidFill>
                  <a:schemeClr val="accent3">
                    <a:lumMod val="25000"/>
                  </a:schemeClr>
                </a:solidFill>
                <a:latin typeface="Abadi"/>
              </a:rPr>
              <a:t>GridSearchCV</a:t>
            </a:r>
            <a:r>
              <a:rPr lang="en-US" sz="2200">
                <a:solidFill>
                  <a:schemeClr val="accent3">
                    <a:lumMod val="25000"/>
                  </a:schemeClr>
                </a:solidFill>
                <a:latin typeface="Abadi"/>
              </a:rPr>
              <a:t>.</a:t>
            </a:r>
          </a:p>
          <a:p>
            <a:pPr>
              <a:lnSpc>
                <a:spcPct val="100000"/>
              </a:lnSpc>
              <a:spcBef>
                <a:spcPts val="1400"/>
              </a:spcBef>
            </a:pPr>
            <a:r>
              <a:rPr lang="en-US" sz="2200">
                <a:solidFill>
                  <a:schemeClr val="accent3">
                    <a:lumMod val="25000"/>
                  </a:schemeClr>
                </a:solidFill>
                <a:latin typeface="Abadi"/>
              </a:rPr>
              <a:t>We used accuracy as the metric for our model, improved the model using feature engineering and algorithm tuning.</a:t>
            </a:r>
          </a:p>
          <a:p>
            <a:pPr>
              <a:lnSpc>
                <a:spcPct val="100000"/>
              </a:lnSpc>
              <a:spcBef>
                <a:spcPts val="1400"/>
              </a:spcBef>
            </a:pPr>
            <a:r>
              <a:rPr lang="en-US" sz="2200">
                <a:solidFill>
                  <a:schemeClr val="accent3">
                    <a:lumMod val="25000"/>
                  </a:schemeClr>
                </a:solidFill>
                <a:latin typeface="Abadi"/>
              </a:rPr>
              <a:t>We found the best </a:t>
            </a:r>
            <a:r>
              <a:rPr lang="en-US" sz="2200" err="1">
                <a:solidFill>
                  <a:schemeClr val="accent3">
                    <a:lumMod val="25000"/>
                  </a:schemeClr>
                </a:solidFill>
                <a:latin typeface="Abadi"/>
              </a:rPr>
              <a:t>perfoming</a:t>
            </a:r>
            <a:r>
              <a:rPr lang="en-US" sz="2200">
                <a:solidFill>
                  <a:schemeClr val="accent3">
                    <a:lumMod val="25000"/>
                  </a:schemeClr>
                </a:solidFill>
                <a:latin typeface="Abadi"/>
              </a:rPr>
              <a:t> classification model.</a:t>
            </a:r>
          </a:p>
          <a:p>
            <a:pPr>
              <a:lnSpc>
                <a:spcPct val="100000"/>
              </a:lnSpc>
              <a:spcBef>
                <a:spcPts val="1400"/>
              </a:spcBef>
            </a:pPr>
            <a:r>
              <a:rPr lang="en-US" sz="2200">
                <a:solidFill>
                  <a:schemeClr val="accent3">
                    <a:lumMod val="25000"/>
                  </a:schemeClr>
                </a:solidFill>
                <a:ea typeface="+mn-lt"/>
                <a:cs typeface="+mn-lt"/>
              </a:rPr>
              <a:t>The link to the notebook is  </a:t>
            </a:r>
            <a:r>
              <a:rPr lang="en-US" sz="220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https://github.com/Georgii101/Applied-Data-Science-Capstone/blob/main/SpaceX_Machine%20Learning%20Prediction.ipynb</a:t>
            </a:r>
            <a:endParaRPr lang="en-US" sz="2200">
              <a:solidFill>
                <a:schemeClr val="accent3">
                  <a:lumMod val="25000"/>
                </a:schemeClr>
              </a:solidFill>
              <a:latin typeface="Abadi"/>
            </a:endParaRPr>
          </a:p>
          <a:p>
            <a:endParaRPr lang="en-US" sz="2200">
              <a:solidFill>
                <a:srgbClr val="292929"/>
              </a:solidFill>
              <a:latin typeface="Abadi" panose="020B0604020104020204" pitchFamily="34" charset="0"/>
              <a:ea typeface="Calibri"/>
              <a:cs typeface="Calibr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sites are marked on a map.</a:t>
            </a:r>
          </a:p>
        </p:txBody>
      </p:sp>
      <p:pic>
        <p:nvPicPr>
          <p:cNvPr id="8" name="Рисунок 7" descr="Изображение выглядит как карта, текст, атлас&#10;&#10;Содержимое, созданное ИИ, может быть неверным.">
            <a:extLst>
              <a:ext uri="{FF2B5EF4-FFF2-40B4-BE49-F238E27FC236}">
                <a16:creationId xmlns:a16="http://schemas.microsoft.com/office/drawing/2014/main" id="{74026A98-4E75-5C75-A150-B2F54B59643C}"/>
              </a:ext>
            </a:extLst>
          </p:cNvPr>
          <p:cNvPicPr>
            <a:picLocks noChangeAspect="1"/>
          </p:cNvPicPr>
          <p:nvPr/>
        </p:nvPicPr>
        <p:blipFill>
          <a:blip r:embed="rId3"/>
          <a:stretch>
            <a:fillRect/>
          </a:stretch>
        </p:blipFill>
        <p:spPr>
          <a:xfrm>
            <a:off x="1032181" y="2196490"/>
            <a:ext cx="9053635" cy="5498368"/>
          </a:xfrm>
          <a:prstGeom prst="rect">
            <a:avLst/>
          </a:prstGeom>
        </p:spPr>
      </p:pic>
      <p:sp>
        <p:nvSpPr>
          <p:cNvPr id="4" name="TextBox 3">
            <a:extLst>
              <a:ext uri="{FF2B5EF4-FFF2-40B4-BE49-F238E27FC236}">
                <a16:creationId xmlns:a16="http://schemas.microsoft.com/office/drawing/2014/main" id="{98FB598E-42DF-CAC3-0C53-535A5C5A9768}"/>
              </a:ext>
            </a:extLst>
          </p:cNvPr>
          <p:cNvSpPr txBox="1"/>
          <p:nvPr/>
        </p:nvSpPr>
        <p:spPr>
          <a:xfrm>
            <a:off x="881062" y="1547812"/>
            <a:ext cx="107561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a:ea typeface="Calibri"/>
                <a:cs typeface="Calibri"/>
              </a:rPr>
              <a:t>The </a:t>
            </a:r>
            <a:r>
              <a:rPr lang="ru-RU" err="1">
                <a:ea typeface="Calibri"/>
                <a:cs typeface="Calibri"/>
              </a:rPr>
              <a:t>notebook</a:t>
            </a:r>
            <a:r>
              <a:rPr lang="ru-RU">
                <a:ea typeface="Calibri"/>
                <a:cs typeface="Calibri"/>
              </a:rPr>
              <a:t> </a:t>
            </a:r>
            <a:r>
              <a:rPr lang="ru-RU" err="1">
                <a:ea typeface="Calibri"/>
                <a:cs typeface="Calibri"/>
              </a:rPr>
              <a:t>with</a:t>
            </a:r>
            <a:r>
              <a:rPr lang="ru-RU">
                <a:ea typeface="Calibri"/>
                <a:cs typeface="Calibri"/>
              </a:rPr>
              <a:t> </a:t>
            </a:r>
            <a:r>
              <a:rPr lang="ru-RU" err="1">
                <a:ea typeface="Calibri"/>
                <a:cs typeface="Calibri"/>
              </a:rPr>
              <a:t>built</a:t>
            </a:r>
            <a:r>
              <a:rPr lang="ru-RU">
                <a:ea typeface="Calibri"/>
                <a:cs typeface="Calibri"/>
              </a:rPr>
              <a:t> </a:t>
            </a:r>
            <a:r>
              <a:rPr lang="ru-RU" err="1">
                <a:ea typeface="Calibri"/>
                <a:cs typeface="Calibri"/>
              </a:rPr>
              <a:t>map</a:t>
            </a:r>
            <a:r>
              <a:rPr lang="ru-RU">
                <a:ea typeface="Calibri"/>
                <a:cs typeface="Calibri"/>
              </a:rPr>
              <a:t> </a:t>
            </a:r>
            <a:r>
              <a:rPr lang="ru-RU" err="1">
                <a:ea typeface="Calibri"/>
                <a:cs typeface="Calibri"/>
              </a:rPr>
              <a:t>is</a:t>
            </a:r>
            <a:r>
              <a:rPr lang="ru-RU">
                <a:ea typeface="Calibri"/>
                <a:cs typeface="Calibri"/>
              </a:rPr>
              <a:t> </a:t>
            </a:r>
            <a:r>
              <a:rPr lang="ru-RU">
                <a:ea typeface="+mn-lt"/>
                <a:cs typeface="+mn-lt"/>
              </a:rPr>
              <a:t>https://github.com/Georgii101/Applied-Data-Science-Capstone/blob/main/lab_jupyter_launch_site_location.ipynb</a:t>
            </a:r>
            <a:endParaRPr lang="ru-RU"/>
          </a:p>
        </p:txBody>
      </p:sp>
    </p:spTree>
    <p:extLst>
      <p:ext uri="{BB962C8B-B14F-4D97-AF65-F5344CB8AC3E}">
        <p14:creationId xmlns:p14="http://schemas.microsoft.com/office/powerpoint/2010/main" val="98167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pic>
        <p:nvPicPr>
          <p:cNvPr id="5" name="Рисунок 4" descr="Изображение выглядит как текст, снимок экрана, Шрифт&#10;&#10;Содержимое, созданное ИИ, может быть неверным.">
            <a:extLst>
              <a:ext uri="{FF2B5EF4-FFF2-40B4-BE49-F238E27FC236}">
                <a16:creationId xmlns:a16="http://schemas.microsoft.com/office/drawing/2014/main" id="{3FDBEEEC-326D-27B8-4763-E8C6C1B82C50}"/>
              </a:ext>
            </a:extLst>
          </p:cNvPr>
          <p:cNvPicPr>
            <a:picLocks noChangeAspect="1"/>
          </p:cNvPicPr>
          <p:nvPr/>
        </p:nvPicPr>
        <p:blipFill>
          <a:blip r:embed="rId3"/>
          <a:stretch>
            <a:fillRect/>
          </a:stretch>
        </p:blipFill>
        <p:spPr>
          <a:xfrm>
            <a:off x="1009650" y="1583532"/>
            <a:ext cx="10029825" cy="4524375"/>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a:extLst>
              <a:ext uri="{FF2B5EF4-FFF2-40B4-BE49-F238E27FC236}">
                <a16:creationId xmlns:a16="http://schemas.microsoft.com/office/drawing/2014/main" id="{C7BDC98B-A674-C351-48F4-F77CFDF163D3}"/>
              </a:ext>
            </a:extLst>
          </p:cNvPr>
          <p:cNvGraphicFramePr>
            <a:graphicFrameLocks noGrp="1"/>
          </p:cNvGraphicFramePr>
          <p:nvPr>
            <p:ph idx="1"/>
            <p:extLst>
              <p:ext uri="{D42A27DB-BD31-4B8C-83A1-F6EECF244321}">
                <p14:modId xmlns:p14="http://schemas.microsoft.com/office/powerpoint/2010/main" val="1153080123"/>
              </p:ext>
            </p:extLst>
          </p:nvPr>
        </p:nvGraphicFramePr>
        <p:xfrm>
          <a:off x="838200" y="1825625"/>
          <a:ext cx="10515600" cy="1828800"/>
        </p:xfrm>
        <a:graphic>
          <a:graphicData uri="http://schemas.openxmlformats.org/drawingml/2006/table">
            <a:tbl>
              <a:tblPr bandRow="1">
                <a:tableStyleId>{5C22544A-7EE6-4342-B048-85BDC9FD1C3A}</a:tableStyleId>
              </a:tblPr>
              <a:tblGrid>
                <a:gridCol w="2628900">
                  <a:extLst>
                    <a:ext uri="{9D8B030D-6E8A-4147-A177-3AD203B41FA5}">
                      <a16:colId xmlns:a16="http://schemas.microsoft.com/office/drawing/2014/main" val="2081644540"/>
                    </a:ext>
                  </a:extLst>
                </a:gridCol>
                <a:gridCol w="2628900">
                  <a:extLst>
                    <a:ext uri="{9D8B030D-6E8A-4147-A177-3AD203B41FA5}">
                      <a16:colId xmlns:a16="http://schemas.microsoft.com/office/drawing/2014/main" val="4001578357"/>
                    </a:ext>
                  </a:extLst>
                </a:gridCol>
                <a:gridCol w="2628900">
                  <a:extLst>
                    <a:ext uri="{9D8B030D-6E8A-4147-A177-3AD203B41FA5}">
                      <a16:colId xmlns:a16="http://schemas.microsoft.com/office/drawing/2014/main" val="3206084497"/>
                    </a:ext>
                  </a:extLst>
                </a:gridCol>
                <a:gridCol w="2628900">
                  <a:extLst>
                    <a:ext uri="{9D8B030D-6E8A-4147-A177-3AD203B41FA5}">
                      <a16:colId xmlns:a16="http://schemas.microsoft.com/office/drawing/2014/main" val="407225876"/>
                    </a:ext>
                  </a:extLst>
                </a:gridCol>
              </a:tblGrid>
              <a:tr h="0">
                <a:tc>
                  <a:txBody>
                    <a:bodyPr/>
                    <a:lstStyle/>
                    <a:p>
                      <a:pPr algn="r" fontAlgn="ctr"/>
                      <a:endParaRPr lang="af-ZA" b="1">
                        <a:effectLst/>
                      </a:endParaRPr>
                    </a:p>
                  </a:txBody>
                  <a:tcPr anchor="ctr">
                    <a:lnL>
                      <a:noFill/>
                    </a:lnL>
                    <a:lnR>
                      <a:noFill/>
                    </a:lnR>
                    <a:lnT>
                      <a:noFill/>
                    </a:lnT>
                    <a:lnB>
                      <a:noFill/>
                    </a:lnB>
                    <a:solidFill>
                      <a:srgbClr val="FFFFFF"/>
                    </a:solidFill>
                  </a:tcPr>
                </a:tc>
                <a:tc>
                  <a:txBody>
                    <a:bodyPr/>
                    <a:lstStyle/>
                    <a:p>
                      <a:pPr lvl="0" algn="r">
                        <a:buNone/>
                      </a:pPr>
                      <a:r>
                        <a:rPr lang="af-ZA" sz="1800" b="1" i="0" u="none" strike="noStrike" noProof="0" err="1">
                          <a:solidFill>
                            <a:srgbClr val="000000"/>
                          </a:solidFill>
                          <a:effectLst/>
                          <a:latin typeface="Calibri"/>
                        </a:rPr>
                        <a:t>Launch</a:t>
                      </a:r>
                      <a:r>
                        <a:rPr lang="af-ZA" sz="1800" b="1" i="0" u="none" strike="noStrike" noProof="0">
                          <a:solidFill>
                            <a:srgbClr val="000000"/>
                          </a:solidFill>
                          <a:effectLst/>
                          <a:latin typeface="Calibri"/>
                        </a:rPr>
                        <a:t> </a:t>
                      </a:r>
                      <a:r>
                        <a:rPr lang="af-ZA" sz="1800" b="1" i="0" u="none" strike="noStrike" noProof="0" err="1">
                          <a:solidFill>
                            <a:srgbClr val="000000"/>
                          </a:solidFill>
                          <a:effectLst/>
                          <a:latin typeface="Calibri"/>
                        </a:rPr>
                        <a:t>Site</a:t>
                      </a:r>
                      <a:endParaRPr lang="ru-RU"/>
                    </a:p>
                  </a:txBody>
                  <a:tcPr anchor="ctr">
                    <a:lnL>
                      <a:noFill/>
                    </a:lnL>
                    <a:lnR>
                      <a:noFill/>
                    </a:lnR>
                    <a:lnT>
                      <a:noFill/>
                    </a:lnT>
                    <a:lnB>
                      <a:noFill/>
                    </a:lnB>
                    <a:solidFill>
                      <a:srgbClr val="FFFFFF"/>
                    </a:solidFill>
                  </a:tcPr>
                </a:tc>
                <a:tc>
                  <a:txBody>
                    <a:bodyPr/>
                    <a:lstStyle/>
                    <a:p>
                      <a:pPr lvl="0" algn="r">
                        <a:buNone/>
                      </a:pPr>
                      <a:r>
                        <a:rPr lang="af-ZA" sz="1800" b="1" i="0" u="none" strike="noStrike" noProof="0">
                          <a:solidFill>
                            <a:srgbClr val="000000"/>
                          </a:solidFill>
                          <a:effectLst/>
                          <a:latin typeface="Calibri"/>
                        </a:rPr>
                        <a:t>Lat</a:t>
                      </a:r>
                      <a:endParaRPr lang="ru-RU"/>
                    </a:p>
                  </a:txBody>
                  <a:tcPr anchor="ctr">
                    <a:lnL>
                      <a:noFill/>
                    </a:lnL>
                    <a:lnR>
                      <a:noFill/>
                    </a:lnR>
                    <a:lnT>
                      <a:noFill/>
                    </a:lnT>
                    <a:lnB>
                      <a:noFill/>
                    </a:lnB>
                    <a:solidFill>
                      <a:srgbClr val="FFFFFF"/>
                    </a:solidFill>
                  </a:tcPr>
                </a:tc>
                <a:tc>
                  <a:txBody>
                    <a:bodyPr/>
                    <a:lstStyle/>
                    <a:p>
                      <a:pPr lvl="0">
                        <a:buNone/>
                      </a:pPr>
                      <a:r>
                        <a:rPr lang="af-ZA" sz="1800" b="1" i="0" u="none" strike="noStrike" noProof="0">
                          <a:solidFill>
                            <a:srgbClr val="000000"/>
                          </a:solidFill>
                          <a:latin typeface="Calibri"/>
                        </a:rPr>
                        <a:t>Long</a:t>
                      </a:r>
                      <a:endParaRPr lang="ru-RU"/>
                    </a:p>
                  </a:txBody>
                  <a:tcPr>
                    <a:lnL>
                      <a:noFill/>
                    </a:lnL>
                    <a:solidFill>
                      <a:schemeClr val="bg1"/>
                    </a:solidFill>
                  </a:tcPr>
                </a:tc>
                <a:extLst>
                  <a:ext uri="{0D108BD9-81ED-4DB2-BD59-A6C34878D82A}">
                    <a16:rowId xmlns:a16="http://schemas.microsoft.com/office/drawing/2014/main" val="1990148247"/>
                  </a:ext>
                </a:extLst>
              </a:tr>
              <a:tr h="0">
                <a:tc>
                  <a:txBody>
                    <a:bodyPr/>
                    <a:lstStyle/>
                    <a:p>
                      <a:pPr algn="r" fontAlgn="ctr"/>
                      <a:endParaRPr lang="ru-RU" b="1">
                        <a:effectLst/>
                      </a:endParaRPr>
                    </a:p>
                  </a:txBody>
                  <a:tcPr anchor="ctr">
                    <a:lnL>
                      <a:noFill/>
                    </a:lnL>
                    <a:lnR>
                      <a:noFill/>
                    </a:lnR>
                    <a:lnT>
                      <a:noFill/>
                    </a:lnT>
                    <a:lnB>
                      <a:noFill/>
                    </a:lnB>
                    <a:solidFill>
                      <a:srgbClr val="FFFFFF"/>
                    </a:solidFill>
                  </a:tcPr>
                </a:tc>
                <a:tc>
                  <a:txBody>
                    <a:bodyPr/>
                    <a:lstStyle/>
                    <a:p>
                      <a:pPr algn="r" fontAlgn="ctr"/>
                      <a:r>
                        <a:rPr lang="af-ZA">
                          <a:effectLst/>
                        </a:rPr>
                        <a:t>CCAFS LC-40</a:t>
                      </a:r>
                    </a:p>
                  </a:txBody>
                  <a:tcPr anchor="ctr">
                    <a:lnL>
                      <a:noFill/>
                    </a:lnL>
                    <a:lnR>
                      <a:noFill/>
                    </a:lnR>
                    <a:lnT>
                      <a:noFill/>
                    </a:lnT>
                    <a:lnB>
                      <a:noFill/>
                    </a:lnB>
                    <a:solidFill>
                      <a:srgbClr val="FFFFFF"/>
                    </a:solidFill>
                  </a:tcPr>
                </a:tc>
                <a:tc>
                  <a:txBody>
                    <a:bodyPr/>
                    <a:lstStyle/>
                    <a:p>
                      <a:pPr algn="r" fontAlgn="ctr"/>
                      <a:r>
                        <a:rPr lang="ru-RU">
                          <a:effectLst/>
                        </a:rPr>
                        <a:t>28.562302</a:t>
                      </a:r>
                    </a:p>
                  </a:txBody>
                  <a:tcPr anchor="ctr">
                    <a:lnL>
                      <a:noFill/>
                    </a:lnL>
                    <a:lnR>
                      <a:noFill/>
                    </a:lnR>
                    <a:lnT>
                      <a:noFill/>
                    </a:lnT>
                    <a:lnB>
                      <a:noFill/>
                    </a:lnB>
                    <a:solidFill>
                      <a:srgbClr val="FFFFFF"/>
                    </a:solidFill>
                  </a:tcPr>
                </a:tc>
                <a:tc>
                  <a:txBody>
                    <a:bodyPr/>
                    <a:lstStyle/>
                    <a:p>
                      <a:pPr algn="r" fontAlgn="ctr"/>
                      <a:r>
                        <a:rPr lang="ru-RU">
                          <a:effectLst/>
                        </a:rPr>
                        <a:t>-80.577356</a:t>
                      </a:r>
                    </a:p>
                  </a:txBody>
                  <a:tcPr anchor="ctr">
                    <a:lnL>
                      <a:noFill/>
                    </a:lnL>
                    <a:lnR>
                      <a:noFill/>
                    </a:lnR>
                    <a:lnB>
                      <a:noFill/>
                    </a:lnB>
                    <a:solidFill>
                      <a:srgbClr val="FFFFFF"/>
                    </a:solidFill>
                  </a:tcPr>
                </a:tc>
                <a:extLst>
                  <a:ext uri="{0D108BD9-81ED-4DB2-BD59-A6C34878D82A}">
                    <a16:rowId xmlns:a16="http://schemas.microsoft.com/office/drawing/2014/main" val="1026304347"/>
                  </a:ext>
                </a:extLst>
              </a:tr>
              <a:tr h="0">
                <a:tc>
                  <a:txBody>
                    <a:bodyPr/>
                    <a:lstStyle/>
                    <a:p>
                      <a:pPr algn="r" fontAlgn="ctr"/>
                      <a:endParaRPr lang="ru-RU" b="1">
                        <a:effectLst/>
                      </a:endParaRPr>
                    </a:p>
                  </a:txBody>
                  <a:tcPr anchor="ctr">
                    <a:lnL>
                      <a:noFill/>
                    </a:lnL>
                    <a:lnR>
                      <a:noFill/>
                    </a:lnR>
                    <a:lnT>
                      <a:noFill/>
                    </a:lnT>
                    <a:lnB>
                      <a:noFill/>
                    </a:lnB>
                    <a:solidFill>
                      <a:srgbClr val="FFFFFF"/>
                    </a:solidFill>
                  </a:tcPr>
                </a:tc>
                <a:tc>
                  <a:txBody>
                    <a:bodyPr/>
                    <a:lstStyle/>
                    <a:p>
                      <a:pPr algn="r" fontAlgn="ctr"/>
                      <a:r>
                        <a:rPr lang="af-ZA">
                          <a:effectLst/>
                        </a:rPr>
                        <a:t>CCAFS SLC-40</a:t>
                      </a:r>
                    </a:p>
                  </a:txBody>
                  <a:tcPr anchor="ctr">
                    <a:lnL>
                      <a:noFill/>
                    </a:lnL>
                    <a:lnR>
                      <a:noFill/>
                    </a:lnR>
                    <a:lnT>
                      <a:noFill/>
                    </a:lnT>
                    <a:lnB>
                      <a:noFill/>
                    </a:lnB>
                    <a:solidFill>
                      <a:srgbClr val="FFFFFF"/>
                    </a:solidFill>
                  </a:tcPr>
                </a:tc>
                <a:tc>
                  <a:txBody>
                    <a:bodyPr/>
                    <a:lstStyle/>
                    <a:p>
                      <a:pPr algn="r" fontAlgn="ctr"/>
                      <a:r>
                        <a:rPr lang="ru-RU">
                          <a:effectLst/>
                        </a:rPr>
                        <a:t>28.563197</a:t>
                      </a:r>
                    </a:p>
                  </a:txBody>
                  <a:tcPr anchor="ctr">
                    <a:lnL>
                      <a:noFill/>
                    </a:lnL>
                    <a:lnR>
                      <a:noFill/>
                    </a:lnR>
                    <a:lnT>
                      <a:noFill/>
                    </a:lnT>
                    <a:lnB>
                      <a:noFill/>
                    </a:lnB>
                    <a:solidFill>
                      <a:srgbClr val="FFFFFF"/>
                    </a:solidFill>
                  </a:tcPr>
                </a:tc>
                <a:tc>
                  <a:txBody>
                    <a:bodyPr/>
                    <a:lstStyle/>
                    <a:p>
                      <a:pPr algn="r" fontAlgn="ctr"/>
                      <a:r>
                        <a:rPr lang="ru-RU">
                          <a:effectLst/>
                        </a:rPr>
                        <a:t>-80.576820</a:t>
                      </a:r>
                    </a:p>
                  </a:txBody>
                  <a:tcPr anchor="ctr">
                    <a:lnL>
                      <a:noFill/>
                    </a:lnL>
                    <a:lnR>
                      <a:noFill/>
                    </a:lnR>
                    <a:lnT>
                      <a:noFill/>
                    </a:lnT>
                    <a:lnB>
                      <a:noFill/>
                    </a:lnB>
                    <a:solidFill>
                      <a:srgbClr val="FFFFFF"/>
                    </a:solidFill>
                  </a:tcPr>
                </a:tc>
                <a:extLst>
                  <a:ext uri="{0D108BD9-81ED-4DB2-BD59-A6C34878D82A}">
                    <a16:rowId xmlns:a16="http://schemas.microsoft.com/office/drawing/2014/main" val="2456999687"/>
                  </a:ext>
                </a:extLst>
              </a:tr>
              <a:tr h="0">
                <a:tc>
                  <a:txBody>
                    <a:bodyPr/>
                    <a:lstStyle/>
                    <a:p>
                      <a:pPr algn="r" fontAlgn="ctr"/>
                      <a:endParaRPr lang="ru-RU" b="1">
                        <a:effectLst/>
                      </a:endParaRPr>
                    </a:p>
                  </a:txBody>
                  <a:tcPr anchor="ctr">
                    <a:lnL>
                      <a:noFill/>
                    </a:lnL>
                    <a:lnR>
                      <a:noFill/>
                    </a:lnR>
                    <a:lnT>
                      <a:noFill/>
                    </a:lnT>
                    <a:lnB>
                      <a:noFill/>
                    </a:lnB>
                    <a:solidFill>
                      <a:srgbClr val="FFFFFF"/>
                    </a:solidFill>
                  </a:tcPr>
                </a:tc>
                <a:tc>
                  <a:txBody>
                    <a:bodyPr/>
                    <a:lstStyle/>
                    <a:p>
                      <a:pPr algn="r" fontAlgn="ctr"/>
                      <a:r>
                        <a:rPr lang="af-ZA">
                          <a:effectLst/>
                        </a:rPr>
                        <a:t>KSC LC-39A</a:t>
                      </a:r>
                    </a:p>
                  </a:txBody>
                  <a:tcPr anchor="ctr">
                    <a:lnL>
                      <a:noFill/>
                    </a:lnL>
                    <a:lnR>
                      <a:noFill/>
                    </a:lnR>
                    <a:lnT>
                      <a:noFill/>
                    </a:lnT>
                    <a:lnB>
                      <a:noFill/>
                    </a:lnB>
                    <a:solidFill>
                      <a:srgbClr val="FFFFFF"/>
                    </a:solidFill>
                  </a:tcPr>
                </a:tc>
                <a:tc>
                  <a:txBody>
                    <a:bodyPr/>
                    <a:lstStyle/>
                    <a:p>
                      <a:pPr algn="r" fontAlgn="ctr"/>
                      <a:r>
                        <a:rPr lang="ru-RU">
                          <a:effectLst/>
                        </a:rPr>
                        <a:t>28.573255</a:t>
                      </a:r>
                    </a:p>
                  </a:txBody>
                  <a:tcPr anchor="ctr">
                    <a:lnL>
                      <a:noFill/>
                    </a:lnL>
                    <a:lnR>
                      <a:noFill/>
                    </a:lnR>
                    <a:lnT>
                      <a:noFill/>
                    </a:lnT>
                    <a:lnB>
                      <a:noFill/>
                    </a:lnB>
                    <a:solidFill>
                      <a:srgbClr val="FFFFFF"/>
                    </a:solidFill>
                  </a:tcPr>
                </a:tc>
                <a:tc>
                  <a:txBody>
                    <a:bodyPr/>
                    <a:lstStyle/>
                    <a:p>
                      <a:pPr algn="r" fontAlgn="ctr"/>
                      <a:r>
                        <a:rPr lang="ru-RU">
                          <a:effectLst/>
                        </a:rPr>
                        <a:t>-80.646895</a:t>
                      </a:r>
                    </a:p>
                  </a:txBody>
                  <a:tcPr anchor="ctr">
                    <a:lnL>
                      <a:noFill/>
                    </a:lnL>
                    <a:lnR>
                      <a:noFill/>
                    </a:lnR>
                    <a:lnT>
                      <a:noFill/>
                    </a:lnT>
                    <a:lnB>
                      <a:noFill/>
                    </a:lnB>
                    <a:solidFill>
                      <a:srgbClr val="FFFFFF"/>
                    </a:solidFill>
                  </a:tcPr>
                </a:tc>
                <a:extLst>
                  <a:ext uri="{0D108BD9-81ED-4DB2-BD59-A6C34878D82A}">
                    <a16:rowId xmlns:a16="http://schemas.microsoft.com/office/drawing/2014/main" val="1025078988"/>
                  </a:ext>
                </a:extLst>
              </a:tr>
              <a:tr h="0">
                <a:tc>
                  <a:txBody>
                    <a:bodyPr/>
                    <a:lstStyle/>
                    <a:p>
                      <a:pPr algn="r" fontAlgn="ctr"/>
                      <a:endParaRPr lang="ru-RU" b="1">
                        <a:effectLst/>
                      </a:endParaRPr>
                    </a:p>
                  </a:txBody>
                  <a:tcPr anchor="ctr">
                    <a:lnL>
                      <a:noFill/>
                    </a:lnL>
                    <a:lnR>
                      <a:noFill/>
                    </a:lnR>
                    <a:lnT>
                      <a:noFill/>
                    </a:lnT>
                    <a:lnB>
                      <a:noFill/>
                    </a:lnB>
                    <a:solidFill>
                      <a:srgbClr val="FFFFFF"/>
                    </a:solidFill>
                  </a:tcPr>
                </a:tc>
                <a:tc>
                  <a:txBody>
                    <a:bodyPr/>
                    <a:lstStyle/>
                    <a:p>
                      <a:pPr algn="r" fontAlgn="ctr"/>
                      <a:r>
                        <a:rPr lang="af-ZA">
                          <a:effectLst/>
                        </a:rPr>
                        <a:t>VAFB SLC-4E</a:t>
                      </a:r>
                    </a:p>
                  </a:txBody>
                  <a:tcPr anchor="ctr">
                    <a:lnL>
                      <a:noFill/>
                    </a:lnL>
                    <a:lnR>
                      <a:noFill/>
                    </a:lnR>
                    <a:lnT>
                      <a:noFill/>
                    </a:lnT>
                    <a:lnB>
                      <a:noFill/>
                    </a:lnB>
                    <a:solidFill>
                      <a:srgbClr val="FFFFFF"/>
                    </a:solidFill>
                  </a:tcPr>
                </a:tc>
                <a:tc>
                  <a:txBody>
                    <a:bodyPr/>
                    <a:lstStyle/>
                    <a:p>
                      <a:pPr algn="r" fontAlgn="ctr"/>
                      <a:r>
                        <a:rPr lang="ru-RU">
                          <a:effectLst/>
                        </a:rPr>
                        <a:t>34.632834</a:t>
                      </a:r>
                    </a:p>
                  </a:txBody>
                  <a:tcPr anchor="ctr">
                    <a:lnL>
                      <a:noFill/>
                    </a:lnL>
                    <a:lnR>
                      <a:noFill/>
                    </a:lnR>
                    <a:lnT>
                      <a:noFill/>
                    </a:lnT>
                    <a:lnB>
                      <a:noFill/>
                    </a:lnB>
                    <a:solidFill>
                      <a:srgbClr val="FFFFFF"/>
                    </a:solidFill>
                  </a:tcPr>
                </a:tc>
                <a:tc>
                  <a:txBody>
                    <a:bodyPr/>
                    <a:lstStyle/>
                    <a:p>
                      <a:pPr algn="r" fontAlgn="ctr"/>
                      <a:r>
                        <a:rPr lang="ru-RU">
                          <a:effectLst/>
                        </a:rPr>
                        <a:t>-120.610745</a:t>
                      </a:r>
                    </a:p>
                  </a:txBody>
                  <a:tcPr anchor="ctr">
                    <a:lnL>
                      <a:noFill/>
                    </a:lnL>
                    <a:lnR>
                      <a:noFill/>
                    </a:lnR>
                    <a:lnT>
                      <a:noFill/>
                    </a:lnT>
                    <a:lnB>
                      <a:noFill/>
                    </a:lnB>
                    <a:solidFill>
                      <a:srgbClr val="FFFFFF"/>
                    </a:solidFill>
                  </a:tcPr>
                </a:tc>
                <a:extLst>
                  <a:ext uri="{0D108BD9-81ED-4DB2-BD59-A6C34878D82A}">
                    <a16:rowId xmlns:a16="http://schemas.microsoft.com/office/drawing/2014/main" val="2765287697"/>
                  </a:ext>
                </a:extLst>
              </a:tr>
            </a:tbl>
          </a:graphicData>
        </a:graphic>
      </p:graphicFrame>
      <p:sp>
        <p:nvSpPr>
          <p:cNvPr id="5" name="TextBox 4">
            <a:extLst>
              <a:ext uri="{FF2B5EF4-FFF2-40B4-BE49-F238E27FC236}">
                <a16:creationId xmlns:a16="http://schemas.microsoft.com/office/drawing/2014/main" id="{8937FA78-C1EE-5D4A-9825-9B87CA8C8274}"/>
              </a:ext>
            </a:extLst>
          </p:cNvPr>
          <p:cNvSpPr txBox="1"/>
          <p:nvPr/>
        </p:nvSpPr>
        <p:spPr>
          <a:xfrm>
            <a:off x="1386416" y="1068916"/>
            <a:ext cx="99716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a:ea typeface="Calibri"/>
                <a:cs typeface="Calibri"/>
              </a:rPr>
              <a:t>We </a:t>
            </a:r>
            <a:r>
              <a:rPr lang="ru-RU" err="1">
                <a:ea typeface="Calibri"/>
                <a:cs typeface="Calibri"/>
              </a:rPr>
              <a:t>get</a:t>
            </a:r>
            <a:r>
              <a:rPr lang="ru-RU">
                <a:ea typeface="Calibri"/>
                <a:cs typeface="Calibri"/>
              </a:rPr>
              <a:t> </a:t>
            </a:r>
            <a:r>
              <a:rPr lang="ru-RU" err="1">
                <a:ea typeface="Calibri"/>
                <a:cs typeface="Calibri"/>
              </a:rPr>
              <a:t>up</a:t>
            </a:r>
            <a:r>
              <a:rPr lang="ru-RU">
                <a:ea typeface="Calibri"/>
                <a:cs typeface="Calibri"/>
              </a:rPr>
              <a:t> </a:t>
            </a:r>
            <a:r>
              <a:rPr lang="ru-RU" err="1">
                <a:ea typeface="Calibri"/>
                <a:cs typeface="Calibri"/>
              </a:rPr>
              <a:t>coordinates</a:t>
            </a:r>
            <a:r>
              <a:rPr lang="ru-RU">
                <a:ea typeface="Calibri"/>
                <a:cs typeface="Calibri"/>
              </a:rPr>
              <a:t> </a:t>
            </a:r>
            <a:r>
              <a:rPr lang="ru-RU" err="1">
                <a:ea typeface="Calibri"/>
                <a:cs typeface="Calibri"/>
              </a:rPr>
              <a:t>for</a:t>
            </a:r>
            <a:r>
              <a:rPr lang="ru-RU">
                <a:ea typeface="Calibri"/>
                <a:cs typeface="Calibri"/>
              </a:rPr>
              <a:t> </a:t>
            </a:r>
            <a:r>
              <a:rPr lang="ru-RU" err="1">
                <a:ea typeface="Calibri"/>
                <a:cs typeface="Calibri"/>
              </a:rPr>
              <a:t>four</a:t>
            </a:r>
            <a:r>
              <a:rPr lang="ru-RU">
                <a:ea typeface="Calibri"/>
                <a:cs typeface="Calibri"/>
              </a:rPr>
              <a:t> </a:t>
            </a:r>
            <a:r>
              <a:rPr lang="ru-RU" err="1">
                <a:ea typeface="Calibri"/>
                <a:cs typeface="Calibri"/>
              </a:rPr>
              <a:t>launch</a:t>
            </a:r>
            <a:r>
              <a:rPr lang="ru-RU">
                <a:ea typeface="Calibri"/>
                <a:cs typeface="Calibri"/>
              </a:rPr>
              <a:t> </a:t>
            </a:r>
            <a:r>
              <a:rPr lang="ru-RU" err="1">
                <a:ea typeface="Calibri"/>
                <a:cs typeface="Calibri"/>
              </a:rPr>
              <a:t>sites</a:t>
            </a:r>
            <a:r>
              <a:rPr lang="ru-RU">
                <a:ea typeface="Calibri"/>
                <a:cs typeface="Calibri"/>
              </a:rPr>
              <a:t> </a:t>
            </a:r>
            <a:r>
              <a:rPr lang="ru-RU" err="1">
                <a:ea typeface="Calibri"/>
                <a:cs typeface="Calibri"/>
              </a:rPr>
              <a:t>from</a:t>
            </a:r>
            <a:r>
              <a:rPr lang="ru-RU">
                <a:ea typeface="Calibri"/>
                <a:cs typeface="Calibri"/>
              </a:rPr>
              <a:t> </a:t>
            </a:r>
            <a:r>
              <a:rPr lang="ru-RU" err="1">
                <a:ea typeface="Calibri"/>
                <a:cs typeface="Calibri"/>
              </a:rPr>
              <a:t>dataset</a:t>
            </a:r>
            <a:r>
              <a:rPr lang="ru-RU">
                <a:ea typeface="Calibri"/>
                <a:cs typeface="Calibri"/>
              </a:rPr>
              <a:t> </a:t>
            </a:r>
            <a:r>
              <a:rPr lang="ru-RU" err="1">
                <a:ea typeface="Calibri"/>
                <a:cs typeface="Calibri"/>
              </a:rPr>
              <a:t>and</a:t>
            </a:r>
            <a:r>
              <a:rPr lang="ru-RU">
                <a:ea typeface="Calibri"/>
                <a:cs typeface="Calibri"/>
              </a:rPr>
              <a:t> </a:t>
            </a:r>
            <a:r>
              <a:rPr lang="ru-RU" err="1">
                <a:ea typeface="Calibri"/>
                <a:cs typeface="Calibri"/>
              </a:rPr>
              <a:t>put</a:t>
            </a:r>
            <a:r>
              <a:rPr lang="ru-RU">
                <a:ea typeface="Calibri"/>
                <a:cs typeface="Calibri"/>
              </a:rPr>
              <a:t> </a:t>
            </a:r>
            <a:r>
              <a:rPr lang="ru-RU" err="1">
                <a:ea typeface="Calibri"/>
                <a:cs typeface="Calibri"/>
              </a:rPr>
              <a:t>up</a:t>
            </a:r>
            <a:r>
              <a:rPr lang="ru-RU">
                <a:ea typeface="Calibri"/>
                <a:cs typeface="Calibri"/>
              </a:rPr>
              <a:t> </a:t>
            </a:r>
            <a:r>
              <a:rPr lang="ru-RU" err="1">
                <a:ea typeface="Calibri"/>
                <a:cs typeface="Calibri"/>
              </a:rPr>
              <a:t>them</a:t>
            </a:r>
            <a:r>
              <a:rPr lang="ru-RU">
                <a:ea typeface="Calibri"/>
                <a:cs typeface="Calibri"/>
              </a:rPr>
              <a:t> </a:t>
            </a:r>
            <a:r>
              <a:rPr lang="ru-RU" err="1">
                <a:ea typeface="Calibri"/>
                <a:cs typeface="Calibri"/>
              </a:rPr>
              <a:t>on</a:t>
            </a:r>
            <a:r>
              <a:rPr lang="ru-RU">
                <a:ea typeface="Calibri"/>
                <a:cs typeface="Calibri"/>
              </a:rPr>
              <a:t> </a:t>
            </a:r>
            <a:r>
              <a:rPr lang="ru-RU" err="1">
                <a:ea typeface="Calibri"/>
                <a:cs typeface="Calibri"/>
              </a:rPr>
              <a:t>the</a:t>
            </a:r>
            <a:r>
              <a:rPr lang="ru-RU">
                <a:ea typeface="Calibri"/>
                <a:cs typeface="Calibri"/>
              </a:rPr>
              <a:t> </a:t>
            </a:r>
            <a:r>
              <a:rPr lang="ru-RU" err="1">
                <a:ea typeface="Calibri"/>
                <a:cs typeface="Calibri"/>
              </a:rPr>
              <a:t>map</a:t>
            </a:r>
            <a:r>
              <a:rPr lang="ru-RU">
                <a:ea typeface="Calibri"/>
                <a:cs typeface="Calibri"/>
              </a:rPr>
              <a:t>. On </a:t>
            </a:r>
            <a:r>
              <a:rPr lang="ru-RU" err="1">
                <a:ea typeface="Calibri"/>
                <a:cs typeface="Calibri"/>
              </a:rPr>
              <a:t>the</a:t>
            </a:r>
            <a:r>
              <a:rPr lang="ru-RU">
                <a:ea typeface="Calibri"/>
                <a:cs typeface="Calibri"/>
              </a:rPr>
              <a:t> </a:t>
            </a:r>
            <a:r>
              <a:rPr lang="ru-RU" err="1">
                <a:ea typeface="Calibri"/>
                <a:cs typeface="Calibri"/>
              </a:rPr>
              <a:t>map</a:t>
            </a:r>
            <a:r>
              <a:rPr lang="ru-RU">
                <a:ea typeface="Calibri"/>
                <a:cs typeface="Calibri"/>
              </a:rPr>
              <a:t> </a:t>
            </a:r>
            <a:r>
              <a:rPr lang="ru-RU" err="1">
                <a:ea typeface="Calibri"/>
                <a:cs typeface="Calibri"/>
              </a:rPr>
              <a:t>we</a:t>
            </a:r>
            <a:r>
              <a:rPr lang="ru-RU">
                <a:ea typeface="Calibri"/>
                <a:cs typeface="Calibri"/>
              </a:rPr>
              <a:t> </a:t>
            </a:r>
            <a:r>
              <a:rPr lang="ru-RU" err="1">
                <a:ea typeface="Calibri"/>
                <a:cs typeface="Calibri"/>
              </a:rPr>
              <a:t>see</a:t>
            </a:r>
            <a:r>
              <a:rPr lang="ru-RU">
                <a:ea typeface="Calibri"/>
                <a:cs typeface="Calibri"/>
              </a:rPr>
              <a:t> </a:t>
            </a:r>
            <a:r>
              <a:rPr lang="ru-RU" err="1">
                <a:ea typeface="Calibri"/>
                <a:cs typeface="Calibri"/>
              </a:rPr>
              <a:t>three</a:t>
            </a:r>
            <a:r>
              <a:rPr lang="ru-RU">
                <a:ea typeface="Calibri"/>
                <a:cs typeface="Calibri"/>
              </a:rPr>
              <a:t> </a:t>
            </a:r>
            <a:r>
              <a:rPr lang="ru-RU" err="1">
                <a:ea typeface="Calibri"/>
                <a:cs typeface="Calibri"/>
              </a:rPr>
              <a:t>of</a:t>
            </a:r>
            <a:r>
              <a:rPr lang="ru-RU">
                <a:ea typeface="Calibri"/>
                <a:cs typeface="Calibri"/>
              </a:rPr>
              <a:t> </a:t>
            </a:r>
            <a:r>
              <a:rPr lang="ru-RU" err="1">
                <a:ea typeface="Calibri"/>
                <a:cs typeface="Calibri"/>
              </a:rPr>
              <a:t>them</a:t>
            </a:r>
            <a:r>
              <a:rPr lang="ru-RU">
                <a:ea typeface="Calibri"/>
                <a:cs typeface="Calibri"/>
              </a:rPr>
              <a:t> </a:t>
            </a:r>
            <a:r>
              <a:rPr lang="ru-RU" err="1">
                <a:ea typeface="Calibri"/>
                <a:cs typeface="Calibri"/>
              </a:rPr>
              <a:t>are</a:t>
            </a:r>
            <a:r>
              <a:rPr lang="ru-RU">
                <a:ea typeface="Calibri"/>
                <a:cs typeface="Calibri"/>
              </a:rPr>
              <a:t> </a:t>
            </a:r>
            <a:r>
              <a:rPr lang="ru-RU" err="1">
                <a:ea typeface="Calibri"/>
                <a:cs typeface="Calibri"/>
              </a:rPr>
              <a:t>located</a:t>
            </a:r>
            <a:r>
              <a:rPr lang="ru-RU">
                <a:ea typeface="Calibri"/>
                <a:cs typeface="Calibri"/>
              </a:rPr>
              <a:t> </a:t>
            </a:r>
            <a:r>
              <a:rPr lang="ru-RU" err="1">
                <a:ea typeface="Calibri"/>
                <a:cs typeface="Calibri"/>
              </a:rPr>
              <a:t>on</a:t>
            </a:r>
            <a:r>
              <a:rPr lang="ru-RU">
                <a:ea typeface="Calibri"/>
                <a:cs typeface="Calibri"/>
              </a:rPr>
              <a:t> East </a:t>
            </a:r>
            <a:r>
              <a:rPr lang="ru-RU" err="1">
                <a:ea typeface="Calibri"/>
                <a:cs typeface="Calibri"/>
              </a:rPr>
              <a:t>coast</a:t>
            </a:r>
            <a:r>
              <a:rPr lang="ru-RU">
                <a:ea typeface="Calibri"/>
                <a:cs typeface="Calibri"/>
              </a:rPr>
              <a:t> USA </a:t>
            </a:r>
            <a:r>
              <a:rPr lang="ru-RU" err="1">
                <a:ea typeface="Calibri"/>
                <a:cs typeface="Calibri"/>
              </a:rPr>
              <a:t>and</a:t>
            </a:r>
            <a:r>
              <a:rPr lang="ru-RU">
                <a:ea typeface="Calibri"/>
                <a:cs typeface="Calibri"/>
              </a:rPr>
              <a:t> </a:t>
            </a:r>
            <a:r>
              <a:rPr lang="ru-RU" err="1">
                <a:ea typeface="Calibri"/>
                <a:cs typeface="Calibri"/>
              </a:rPr>
              <a:t>next</a:t>
            </a:r>
            <a:r>
              <a:rPr lang="ru-RU">
                <a:ea typeface="Calibri"/>
                <a:cs typeface="Calibri"/>
              </a:rPr>
              <a:t> </a:t>
            </a:r>
            <a:r>
              <a:rPr lang="ru-RU" err="1">
                <a:ea typeface="Calibri"/>
                <a:cs typeface="Calibri"/>
              </a:rPr>
              <a:t>each</a:t>
            </a:r>
            <a:r>
              <a:rPr lang="ru-RU">
                <a:ea typeface="Calibri"/>
                <a:cs typeface="Calibri"/>
              </a:rPr>
              <a:t> </a:t>
            </a:r>
            <a:r>
              <a:rPr lang="ru-RU" err="1">
                <a:ea typeface="Calibri"/>
                <a:cs typeface="Calibri"/>
              </a:rPr>
              <a:t>from</a:t>
            </a:r>
            <a:r>
              <a:rPr lang="ru-RU">
                <a:ea typeface="Calibri"/>
                <a:cs typeface="Calibri"/>
              </a:rPr>
              <a:t> </a:t>
            </a:r>
            <a:r>
              <a:rPr lang="ru-RU" err="1">
                <a:ea typeface="Calibri"/>
                <a:cs typeface="Calibri"/>
              </a:rPr>
              <a:t>other</a:t>
            </a:r>
            <a:r>
              <a:rPr lang="ru-RU">
                <a:ea typeface="Calibri"/>
                <a:cs typeface="Calibri"/>
              </a:rPr>
              <a:t>. One </a:t>
            </a:r>
            <a:r>
              <a:rPr lang="ru-RU" err="1">
                <a:ea typeface="Calibri"/>
                <a:cs typeface="Calibri"/>
              </a:rPr>
              <a:t>is</a:t>
            </a:r>
            <a:r>
              <a:rPr lang="ru-RU">
                <a:ea typeface="Calibri"/>
                <a:cs typeface="Calibri"/>
              </a:rPr>
              <a:t> </a:t>
            </a:r>
            <a:r>
              <a:rPr lang="ru-RU" err="1">
                <a:ea typeface="Calibri"/>
                <a:cs typeface="Calibri"/>
              </a:rPr>
              <a:t>near</a:t>
            </a:r>
            <a:r>
              <a:rPr lang="ru-RU">
                <a:ea typeface="Calibri"/>
                <a:cs typeface="Calibri"/>
              </a:rPr>
              <a:t> </a:t>
            </a:r>
            <a:r>
              <a:rPr lang="ru-RU" err="1">
                <a:ea typeface="Calibri"/>
                <a:cs typeface="Calibri"/>
              </a:rPr>
              <a:t>of</a:t>
            </a:r>
            <a:r>
              <a:rPr lang="ru-RU">
                <a:ea typeface="Calibri"/>
                <a:cs typeface="Calibri"/>
              </a:rPr>
              <a:t> West </a:t>
            </a:r>
            <a:r>
              <a:rPr lang="ru-RU" err="1">
                <a:ea typeface="Calibri"/>
                <a:cs typeface="Calibri"/>
              </a:rPr>
              <a:t>coast</a:t>
            </a:r>
            <a:r>
              <a:rPr lang="ru-RU">
                <a:ea typeface="Calibri"/>
                <a:cs typeface="Calibri"/>
              </a:rPr>
              <a:t>. </a:t>
            </a:r>
            <a:endParaRPr lang="ru-RU"/>
          </a:p>
        </p:txBody>
      </p:sp>
    </p:spTree>
    <p:extLst>
      <p:ext uri="{BB962C8B-B14F-4D97-AF65-F5344CB8AC3E}">
        <p14:creationId xmlns:p14="http://schemas.microsoft.com/office/powerpoint/2010/main" val="3444557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2012FB-D479-4F90-3722-8A5EB9B7B814}"/>
              </a:ext>
            </a:extLst>
          </p:cNvPr>
          <p:cNvSpPr>
            <a:spLocks noGrp="1"/>
          </p:cNvSpPr>
          <p:nvPr>
            <p:ph type="title"/>
          </p:nvPr>
        </p:nvSpPr>
        <p:spPr/>
        <p:txBody>
          <a:bodyPr lIns="91440" tIns="45720" rIns="91440" bIns="45720" anchor="t"/>
          <a:lstStyle/>
          <a:p>
            <a:r>
              <a:rPr lang="ru-RU" err="1">
                <a:ea typeface="Calibri Light"/>
                <a:cs typeface="Calibri Light"/>
              </a:rPr>
              <a:t>Successes</a:t>
            </a:r>
            <a:r>
              <a:rPr lang="ru-RU">
                <a:ea typeface="Calibri Light"/>
                <a:cs typeface="Calibri Light"/>
              </a:rPr>
              <a:t> </a:t>
            </a:r>
            <a:r>
              <a:rPr lang="ru-RU" err="1">
                <a:ea typeface="Calibri Light"/>
                <a:cs typeface="Calibri Light"/>
              </a:rPr>
              <a:t>and</a:t>
            </a:r>
            <a:r>
              <a:rPr lang="ru-RU">
                <a:ea typeface="Calibri Light"/>
                <a:cs typeface="Calibri Light"/>
              </a:rPr>
              <a:t> </a:t>
            </a:r>
            <a:r>
              <a:rPr lang="ru-RU" err="1">
                <a:ea typeface="Calibri Light"/>
                <a:cs typeface="Calibri Light"/>
              </a:rPr>
              <a:t>failed</a:t>
            </a:r>
            <a:r>
              <a:rPr lang="ru-RU">
                <a:ea typeface="Calibri Light"/>
                <a:cs typeface="Calibri Light"/>
              </a:rPr>
              <a:t> </a:t>
            </a:r>
            <a:r>
              <a:rPr lang="ru-RU" err="1">
                <a:ea typeface="Calibri Light"/>
                <a:cs typeface="Calibri Light"/>
              </a:rPr>
              <a:t>launches</a:t>
            </a:r>
            <a:r>
              <a:rPr lang="ru-RU">
                <a:ea typeface="Calibri Light"/>
                <a:cs typeface="Calibri Light"/>
              </a:rPr>
              <a:t> </a:t>
            </a:r>
            <a:r>
              <a:rPr lang="ru-RU" err="1">
                <a:ea typeface="Calibri Light"/>
                <a:cs typeface="Calibri Light"/>
              </a:rPr>
              <a:t>on</a:t>
            </a:r>
            <a:r>
              <a:rPr lang="ru-RU">
                <a:ea typeface="Calibri Light"/>
                <a:cs typeface="Calibri Light"/>
              </a:rPr>
              <a:t> </a:t>
            </a:r>
            <a:r>
              <a:rPr lang="ru-RU" err="1">
                <a:ea typeface="Calibri Light"/>
                <a:cs typeface="Calibri Light"/>
              </a:rPr>
              <a:t>the</a:t>
            </a:r>
            <a:r>
              <a:rPr lang="ru-RU">
                <a:ea typeface="Calibri Light"/>
                <a:cs typeface="Calibri Light"/>
              </a:rPr>
              <a:t> </a:t>
            </a:r>
            <a:r>
              <a:rPr lang="ru-RU" err="1">
                <a:ea typeface="Calibri Light"/>
                <a:cs typeface="Calibri Light"/>
              </a:rPr>
              <a:t>map</a:t>
            </a:r>
            <a:r>
              <a:rPr lang="ru-RU">
                <a:ea typeface="Calibri Light"/>
                <a:cs typeface="Calibri Light"/>
              </a:rPr>
              <a:t>.</a:t>
            </a:r>
          </a:p>
        </p:txBody>
      </p:sp>
      <p:sp>
        <p:nvSpPr>
          <p:cNvPr id="6" name="Объект 5">
            <a:extLst>
              <a:ext uri="{FF2B5EF4-FFF2-40B4-BE49-F238E27FC236}">
                <a16:creationId xmlns:a16="http://schemas.microsoft.com/office/drawing/2014/main" id="{E52700D3-E6F4-1AF4-AE7E-C4687C7F15DB}"/>
              </a:ext>
            </a:extLst>
          </p:cNvPr>
          <p:cNvSpPr>
            <a:spLocks noGrp="1"/>
          </p:cNvSpPr>
          <p:nvPr>
            <p:ph idx="1"/>
          </p:nvPr>
        </p:nvSpPr>
        <p:spPr>
          <a:xfrm>
            <a:off x="838200" y="1825625"/>
            <a:ext cx="8766908" cy="4351338"/>
          </a:xfrm>
        </p:spPr>
        <p:txBody>
          <a:bodyPr lIns="91440" tIns="45720" rIns="91440" bIns="45720" anchor="t"/>
          <a:lstStyle/>
          <a:p>
            <a:r>
              <a:rPr lang="ru-RU" sz="4400">
                <a:latin typeface="Calibri Light"/>
                <a:ea typeface="Calibri Light"/>
                <a:cs typeface="Calibri Light"/>
              </a:rPr>
              <a:t>The </a:t>
            </a:r>
            <a:r>
              <a:rPr lang="ru-RU" sz="4400" err="1">
                <a:latin typeface="Calibri Light"/>
                <a:ea typeface="Calibri Light"/>
                <a:cs typeface="Calibri Light"/>
              </a:rPr>
              <a:t>map</a:t>
            </a:r>
            <a:r>
              <a:rPr lang="ru-RU" sz="4400">
                <a:latin typeface="Calibri Light"/>
                <a:ea typeface="Calibri Light"/>
                <a:cs typeface="Calibri Light"/>
              </a:rPr>
              <a:t> </a:t>
            </a:r>
            <a:r>
              <a:rPr lang="ru-RU" sz="4400" err="1">
                <a:latin typeface="Calibri Light"/>
                <a:ea typeface="Calibri Light"/>
                <a:cs typeface="Calibri Light"/>
              </a:rPr>
              <a:t>contains</a:t>
            </a:r>
            <a:r>
              <a:rPr lang="ru-RU" sz="4400">
                <a:latin typeface="Calibri Light"/>
                <a:ea typeface="Calibri Light"/>
                <a:cs typeface="Calibri Light"/>
              </a:rPr>
              <a:t> </a:t>
            </a:r>
            <a:r>
              <a:rPr lang="ru-RU" sz="4400" err="1">
                <a:latin typeface="Calibri Light"/>
                <a:ea typeface="Calibri Light"/>
                <a:cs typeface="Calibri Light"/>
              </a:rPr>
              <a:t>markers</a:t>
            </a:r>
            <a:r>
              <a:rPr lang="ru-RU" sz="4400">
                <a:latin typeface="Calibri Light"/>
                <a:ea typeface="Calibri Light"/>
                <a:cs typeface="Calibri Light"/>
              </a:rPr>
              <a:t> </a:t>
            </a:r>
            <a:r>
              <a:rPr lang="ru-RU" sz="4400" err="1">
                <a:latin typeface="Calibri Light"/>
                <a:ea typeface="Calibri Light"/>
                <a:cs typeface="Calibri Light"/>
              </a:rPr>
              <a:t>that</a:t>
            </a:r>
            <a:r>
              <a:rPr lang="ru-RU" sz="4400">
                <a:latin typeface="Calibri Light"/>
                <a:ea typeface="Calibri Light"/>
                <a:cs typeface="Calibri Light"/>
              </a:rPr>
              <a:t> </a:t>
            </a:r>
            <a:r>
              <a:rPr lang="ru-RU" sz="4400" err="1">
                <a:latin typeface="Calibri Light"/>
                <a:ea typeface="Calibri Light"/>
                <a:cs typeface="Calibri Light"/>
              </a:rPr>
              <a:t>show</a:t>
            </a:r>
            <a:r>
              <a:rPr lang="ru-RU" sz="4400">
                <a:latin typeface="Calibri Light"/>
                <a:ea typeface="Calibri Light"/>
                <a:cs typeface="Calibri Light"/>
              </a:rPr>
              <a:t> </a:t>
            </a:r>
            <a:r>
              <a:rPr lang="ru-RU" sz="4400" err="1">
                <a:latin typeface="Calibri Light"/>
                <a:ea typeface="Calibri Light"/>
                <a:cs typeface="Calibri Light"/>
              </a:rPr>
              <a:t>failed</a:t>
            </a:r>
            <a:r>
              <a:rPr lang="ru-RU" sz="4400">
                <a:latin typeface="Calibri Light"/>
                <a:ea typeface="Calibri Light"/>
                <a:cs typeface="Calibri Light"/>
              </a:rPr>
              <a:t> </a:t>
            </a:r>
            <a:r>
              <a:rPr lang="ru-RU" sz="4400" err="1">
                <a:latin typeface="Calibri Light"/>
                <a:ea typeface="Calibri Light"/>
                <a:cs typeface="Calibri Light"/>
              </a:rPr>
              <a:t>and</a:t>
            </a:r>
            <a:r>
              <a:rPr lang="ru-RU" sz="4400">
                <a:latin typeface="Calibri Light"/>
                <a:ea typeface="Calibri Light"/>
                <a:cs typeface="Calibri Light"/>
              </a:rPr>
              <a:t> </a:t>
            </a:r>
            <a:r>
              <a:rPr lang="ru-RU" sz="4400" err="1">
                <a:latin typeface="Calibri Light"/>
                <a:ea typeface="Calibri Light"/>
                <a:cs typeface="Calibri Light"/>
              </a:rPr>
              <a:t>successes</a:t>
            </a:r>
            <a:r>
              <a:rPr lang="ru-RU" sz="4400">
                <a:latin typeface="Calibri Light"/>
                <a:ea typeface="Calibri Light"/>
                <a:cs typeface="Calibri Light"/>
              </a:rPr>
              <a:t> </a:t>
            </a:r>
            <a:r>
              <a:rPr lang="ru-RU" sz="4400" err="1">
                <a:latin typeface="Calibri Light"/>
                <a:ea typeface="Calibri Light"/>
                <a:cs typeface="Calibri Light"/>
              </a:rPr>
              <a:t>launches</a:t>
            </a:r>
            <a:r>
              <a:rPr lang="ru-RU" sz="4400">
                <a:latin typeface="Calibri Light"/>
                <a:ea typeface="Calibri Light"/>
                <a:cs typeface="Calibri Light"/>
              </a:rPr>
              <a:t>. Red </a:t>
            </a:r>
            <a:r>
              <a:rPr lang="ru-RU" sz="4400" err="1">
                <a:latin typeface="Calibri Light"/>
                <a:ea typeface="Calibri Light"/>
                <a:cs typeface="Calibri Light"/>
              </a:rPr>
              <a:t>markers</a:t>
            </a:r>
            <a:r>
              <a:rPr lang="ru-RU" sz="4400">
                <a:latin typeface="Calibri Light"/>
                <a:ea typeface="Calibri Light"/>
                <a:cs typeface="Calibri Light"/>
              </a:rPr>
              <a:t> </a:t>
            </a:r>
            <a:r>
              <a:rPr lang="ru-RU" sz="4400" err="1">
                <a:latin typeface="Calibri Light"/>
                <a:ea typeface="Calibri Light"/>
                <a:cs typeface="Calibri Light"/>
              </a:rPr>
              <a:t>are</a:t>
            </a:r>
            <a:r>
              <a:rPr lang="ru-RU" sz="4400">
                <a:latin typeface="Calibri Light"/>
                <a:ea typeface="Calibri Light"/>
                <a:cs typeface="Calibri Light"/>
              </a:rPr>
              <a:t> </a:t>
            </a:r>
            <a:r>
              <a:rPr lang="ru-RU" sz="4400" err="1">
                <a:latin typeface="Calibri Light"/>
                <a:ea typeface="Calibri Light"/>
                <a:cs typeface="Calibri Light"/>
              </a:rPr>
              <a:t>failed</a:t>
            </a:r>
            <a:r>
              <a:rPr lang="ru-RU" sz="4400">
                <a:latin typeface="Calibri Light"/>
                <a:ea typeface="Calibri Light"/>
                <a:cs typeface="Calibri Light"/>
              </a:rPr>
              <a:t> </a:t>
            </a:r>
            <a:r>
              <a:rPr lang="ru-RU" sz="4400" err="1">
                <a:latin typeface="Calibri Light"/>
                <a:ea typeface="Calibri Light"/>
                <a:cs typeface="Calibri Light"/>
              </a:rPr>
              <a:t>and</a:t>
            </a:r>
            <a:r>
              <a:rPr lang="ru-RU" sz="4400">
                <a:latin typeface="Calibri Light"/>
                <a:ea typeface="Calibri Light"/>
                <a:cs typeface="Calibri Light"/>
              </a:rPr>
              <a:t> </a:t>
            </a:r>
            <a:r>
              <a:rPr lang="ru-RU" sz="4400" err="1">
                <a:latin typeface="Calibri Light"/>
                <a:ea typeface="Calibri Light"/>
                <a:cs typeface="Calibri Light"/>
              </a:rPr>
              <a:t>green</a:t>
            </a:r>
            <a:r>
              <a:rPr lang="ru-RU" sz="4400">
                <a:latin typeface="Calibri Light"/>
                <a:ea typeface="Calibri Light"/>
                <a:cs typeface="Calibri Light"/>
              </a:rPr>
              <a:t> </a:t>
            </a:r>
            <a:r>
              <a:rPr lang="ru-RU" sz="4400" err="1">
                <a:latin typeface="Calibri Light"/>
                <a:ea typeface="Calibri Light"/>
                <a:cs typeface="Calibri Light"/>
              </a:rPr>
              <a:t>are</a:t>
            </a:r>
            <a:r>
              <a:rPr lang="ru-RU" sz="4400">
                <a:latin typeface="Calibri Light"/>
                <a:ea typeface="Calibri Light"/>
                <a:cs typeface="Calibri Light"/>
              </a:rPr>
              <a:t> </a:t>
            </a:r>
            <a:r>
              <a:rPr lang="ru-RU" sz="4400" err="1">
                <a:latin typeface="Calibri Light"/>
                <a:ea typeface="Calibri Light"/>
                <a:cs typeface="Calibri Light"/>
              </a:rPr>
              <a:t>successes</a:t>
            </a:r>
            <a:r>
              <a:rPr lang="ru-RU" sz="4400">
                <a:latin typeface="Calibri Light"/>
                <a:ea typeface="Calibri Light"/>
                <a:cs typeface="Calibri Light"/>
              </a:rPr>
              <a:t>. For </a:t>
            </a:r>
            <a:r>
              <a:rPr lang="ru-RU" sz="4400" err="1">
                <a:latin typeface="Calibri Light"/>
                <a:ea typeface="Calibri Light"/>
                <a:cs typeface="Calibri Light"/>
              </a:rPr>
              <a:t>instance</a:t>
            </a:r>
            <a:r>
              <a:rPr lang="ru-RU" sz="4400">
                <a:latin typeface="Calibri Light"/>
                <a:ea typeface="Calibri Light"/>
                <a:cs typeface="Calibri Light"/>
              </a:rPr>
              <a:t>, </a:t>
            </a:r>
            <a:r>
              <a:rPr lang="ru-RU" sz="4400" err="1">
                <a:latin typeface="Calibri Light"/>
                <a:ea typeface="Calibri Light"/>
                <a:cs typeface="Calibri Light"/>
              </a:rPr>
              <a:t>on</a:t>
            </a:r>
            <a:r>
              <a:rPr lang="ru-RU" sz="4400">
                <a:latin typeface="Calibri Light"/>
                <a:ea typeface="Calibri Light"/>
                <a:cs typeface="Calibri Light"/>
              </a:rPr>
              <a:t> </a:t>
            </a:r>
            <a:r>
              <a:rPr lang="ru-RU" sz="4400" err="1">
                <a:latin typeface="Calibri Light"/>
                <a:ea typeface="Calibri Light"/>
                <a:cs typeface="Calibri Light"/>
              </a:rPr>
              <a:t>the</a:t>
            </a:r>
            <a:r>
              <a:rPr lang="ru-RU" sz="4400">
                <a:latin typeface="Calibri Light"/>
                <a:ea typeface="Calibri Light"/>
                <a:cs typeface="Calibri Light"/>
              </a:rPr>
              <a:t> </a:t>
            </a:r>
            <a:r>
              <a:rPr lang="ru-RU" sz="4400" err="1">
                <a:latin typeface="Calibri Light"/>
                <a:ea typeface="Calibri Light"/>
                <a:cs typeface="Calibri Light"/>
              </a:rPr>
              <a:t>map</a:t>
            </a:r>
            <a:r>
              <a:rPr lang="ru-RU" sz="4400">
                <a:latin typeface="Calibri Light"/>
                <a:ea typeface="Calibri Light"/>
                <a:cs typeface="Calibri Light"/>
              </a:rPr>
              <a:t> </a:t>
            </a:r>
            <a:r>
              <a:rPr lang="ru-RU" sz="4400" err="1">
                <a:latin typeface="Calibri Light"/>
                <a:ea typeface="Calibri Light"/>
                <a:cs typeface="Calibri Light"/>
              </a:rPr>
              <a:t>below</a:t>
            </a:r>
            <a:r>
              <a:rPr lang="ru-RU" sz="4400">
                <a:latin typeface="Calibri Light"/>
                <a:ea typeface="Calibri Light"/>
                <a:cs typeface="Calibri Light"/>
              </a:rPr>
              <a:t> </a:t>
            </a:r>
            <a:r>
              <a:rPr lang="ru-RU" sz="4400" err="1">
                <a:latin typeface="Calibri Light"/>
                <a:ea typeface="Calibri Light"/>
                <a:cs typeface="Calibri Light"/>
              </a:rPr>
              <a:t>for</a:t>
            </a:r>
            <a:r>
              <a:rPr lang="ru-RU" sz="4400">
                <a:latin typeface="Calibri Light"/>
                <a:ea typeface="Calibri Light"/>
                <a:cs typeface="Calibri Light"/>
              </a:rPr>
              <a:t> </a:t>
            </a:r>
            <a:r>
              <a:rPr lang="ru-RU" sz="4400" err="1">
                <a:latin typeface="Calibri Light"/>
                <a:ea typeface="Calibri Light"/>
                <a:cs typeface="Calibri Light"/>
              </a:rPr>
              <a:t>one</a:t>
            </a:r>
            <a:r>
              <a:rPr lang="ru-RU" sz="4400">
                <a:latin typeface="Calibri Light"/>
                <a:ea typeface="Calibri Light"/>
                <a:cs typeface="Calibri Light"/>
              </a:rPr>
              <a:t> </a:t>
            </a:r>
            <a:r>
              <a:rPr lang="ru-RU" sz="4400" err="1">
                <a:latin typeface="Calibri Light"/>
                <a:ea typeface="Calibri Light"/>
                <a:cs typeface="Calibri Light"/>
              </a:rPr>
              <a:t>of</a:t>
            </a:r>
            <a:r>
              <a:rPr lang="ru-RU" sz="4400">
                <a:latin typeface="Calibri Light"/>
                <a:ea typeface="Calibri Light"/>
                <a:cs typeface="Calibri Light"/>
              </a:rPr>
              <a:t> </a:t>
            </a:r>
            <a:r>
              <a:rPr lang="ru-RU" sz="4400" err="1">
                <a:latin typeface="Calibri Light"/>
                <a:ea typeface="Calibri Light"/>
                <a:cs typeface="Calibri Light"/>
              </a:rPr>
              <a:t>the</a:t>
            </a:r>
            <a:r>
              <a:rPr lang="ru-RU" sz="4400">
                <a:latin typeface="Calibri Light"/>
                <a:ea typeface="Calibri Light"/>
                <a:cs typeface="Calibri Light"/>
              </a:rPr>
              <a:t> </a:t>
            </a:r>
            <a:r>
              <a:rPr lang="ru-RU" sz="4400" err="1">
                <a:latin typeface="Calibri Light"/>
                <a:ea typeface="Calibri Light"/>
                <a:cs typeface="Calibri Light"/>
              </a:rPr>
              <a:t>launch</a:t>
            </a:r>
            <a:r>
              <a:rPr lang="ru-RU" sz="4400">
                <a:latin typeface="Calibri Light"/>
                <a:ea typeface="Calibri Light"/>
                <a:cs typeface="Calibri Light"/>
              </a:rPr>
              <a:t> </a:t>
            </a:r>
            <a:r>
              <a:rPr lang="ru-RU" sz="4400" err="1">
                <a:latin typeface="Calibri Light"/>
                <a:ea typeface="Calibri Light"/>
                <a:cs typeface="Calibri Light"/>
              </a:rPr>
              <a:t>sites</a:t>
            </a:r>
            <a:r>
              <a:rPr lang="ru-RU" sz="4400">
                <a:latin typeface="Calibri Light"/>
                <a:ea typeface="Calibri Light"/>
                <a:cs typeface="Calibri Light"/>
              </a:rPr>
              <a:t> </a:t>
            </a:r>
            <a:r>
              <a:rPr lang="ru-RU" sz="4400" err="1">
                <a:latin typeface="Calibri Light"/>
                <a:ea typeface="Calibri Light"/>
                <a:cs typeface="Calibri Light"/>
              </a:rPr>
              <a:t>we</a:t>
            </a:r>
            <a:r>
              <a:rPr lang="ru-RU" sz="4400">
                <a:latin typeface="Calibri Light"/>
                <a:ea typeface="Calibri Light"/>
                <a:cs typeface="Calibri Light"/>
              </a:rPr>
              <a:t> </a:t>
            </a:r>
            <a:r>
              <a:rPr lang="ru-RU" sz="4400" err="1">
                <a:latin typeface="Calibri Light"/>
                <a:ea typeface="Calibri Light"/>
                <a:cs typeface="Calibri Light"/>
              </a:rPr>
              <a:t>could</a:t>
            </a:r>
            <a:r>
              <a:rPr lang="ru-RU" sz="4400">
                <a:latin typeface="Calibri Light"/>
                <a:ea typeface="Calibri Light"/>
                <a:cs typeface="Calibri Light"/>
              </a:rPr>
              <a:t> </a:t>
            </a:r>
            <a:r>
              <a:rPr lang="ru-RU" sz="4400" err="1">
                <a:latin typeface="Calibri Light"/>
                <a:ea typeface="Calibri Light"/>
                <a:cs typeface="Calibri Light"/>
              </a:rPr>
              <a:t>view</a:t>
            </a:r>
            <a:r>
              <a:rPr lang="ru-RU" sz="4400">
                <a:latin typeface="Calibri Light"/>
                <a:ea typeface="Calibri Light"/>
                <a:cs typeface="Calibri Light"/>
              </a:rPr>
              <a:t> </a:t>
            </a:r>
            <a:r>
              <a:rPr lang="ru-RU" sz="4400" err="1">
                <a:latin typeface="Calibri Light"/>
                <a:ea typeface="Calibri Light"/>
                <a:cs typeface="Calibri Light"/>
              </a:rPr>
              <a:t>more</a:t>
            </a:r>
            <a:r>
              <a:rPr lang="ru-RU" sz="4400">
                <a:latin typeface="Calibri Light"/>
                <a:ea typeface="Calibri Light"/>
                <a:cs typeface="Calibri Light"/>
              </a:rPr>
              <a:t> </a:t>
            </a:r>
            <a:r>
              <a:rPr lang="ru-RU" sz="4400" err="1">
                <a:latin typeface="Calibri Light"/>
                <a:ea typeface="Calibri Light"/>
                <a:cs typeface="Calibri Light"/>
              </a:rPr>
              <a:t>red</a:t>
            </a:r>
            <a:r>
              <a:rPr lang="ru-RU" sz="4400">
                <a:latin typeface="Calibri Light"/>
                <a:ea typeface="Calibri Light"/>
                <a:cs typeface="Calibri Light"/>
              </a:rPr>
              <a:t> </a:t>
            </a:r>
            <a:r>
              <a:rPr lang="ru-RU" sz="4400" err="1">
                <a:latin typeface="Calibri Light"/>
                <a:ea typeface="Calibri Light"/>
                <a:cs typeface="Calibri Light"/>
              </a:rPr>
              <a:t>markers</a:t>
            </a:r>
            <a:r>
              <a:rPr lang="ru-RU" sz="4400">
                <a:latin typeface="Calibri Light"/>
                <a:ea typeface="Calibri Light"/>
                <a:cs typeface="Calibri Light"/>
              </a:rPr>
              <a:t> (</a:t>
            </a:r>
            <a:r>
              <a:rPr lang="ru-RU" sz="4400" err="1">
                <a:latin typeface="Calibri Light"/>
                <a:ea typeface="Calibri Light"/>
                <a:cs typeface="Calibri Light"/>
              </a:rPr>
              <a:t>failed</a:t>
            </a:r>
            <a:r>
              <a:rPr lang="ru-RU" sz="4400">
                <a:latin typeface="Calibri Light"/>
                <a:ea typeface="Calibri Light"/>
                <a:cs typeface="Calibri Light"/>
              </a:rPr>
              <a:t> </a:t>
            </a:r>
            <a:r>
              <a:rPr lang="ru-RU" sz="4400" err="1">
                <a:latin typeface="Calibri Light"/>
                <a:ea typeface="Calibri Light"/>
                <a:cs typeface="Calibri Light"/>
              </a:rPr>
              <a:t>launches</a:t>
            </a:r>
            <a:r>
              <a:rPr lang="ru-RU" sz="4400">
                <a:latin typeface="Calibri Light"/>
                <a:ea typeface="Calibri Light"/>
                <a:cs typeface="Calibri Light"/>
              </a:rPr>
              <a:t>) </a:t>
            </a:r>
            <a:r>
              <a:rPr lang="ru-RU" sz="4400" err="1">
                <a:latin typeface="Calibri Light"/>
                <a:ea typeface="Calibri Light"/>
                <a:cs typeface="Calibri Light"/>
              </a:rPr>
              <a:t>and</a:t>
            </a:r>
            <a:r>
              <a:rPr lang="ru-RU" sz="4400">
                <a:latin typeface="Calibri Light"/>
                <a:ea typeface="Calibri Light"/>
                <a:cs typeface="Calibri Light"/>
              </a:rPr>
              <a:t> a </a:t>
            </a:r>
            <a:r>
              <a:rPr lang="ru-RU" sz="4400" err="1">
                <a:latin typeface="Calibri Light"/>
                <a:ea typeface="Calibri Light"/>
                <a:cs typeface="Calibri Light"/>
              </a:rPr>
              <a:t>few</a:t>
            </a:r>
            <a:r>
              <a:rPr lang="ru-RU" sz="4400">
                <a:latin typeface="Calibri Light"/>
                <a:ea typeface="Calibri Light"/>
                <a:cs typeface="Calibri Light"/>
              </a:rPr>
              <a:t> </a:t>
            </a:r>
            <a:r>
              <a:rPr lang="ru-RU" sz="4400" err="1">
                <a:latin typeface="Calibri Light"/>
                <a:ea typeface="Calibri Light"/>
                <a:cs typeface="Calibri Light"/>
              </a:rPr>
              <a:t>successes</a:t>
            </a:r>
            <a:r>
              <a:rPr lang="ru-RU" sz="4400">
                <a:latin typeface="Calibri Light"/>
                <a:ea typeface="Calibri Light"/>
                <a:cs typeface="Calibri Light"/>
              </a:rPr>
              <a:t>.</a:t>
            </a:r>
          </a:p>
          <a:p>
            <a:endParaRPr lang="ru-RU">
              <a:ea typeface="Calibri"/>
              <a:cs typeface="Calibri"/>
            </a:endParaRPr>
          </a:p>
        </p:txBody>
      </p:sp>
    </p:spTree>
    <p:extLst>
      <p:ext uri="{BB962C8B-B14F-4D97-AF65-F5344CB8AC3E}">
        <p14:creationId xmlns:p14="http://schemas.microsoft.com/office/powerpoint/2010/main" val="1277224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279FCD-198C-5173-D4DA-72F5D83D3D00}"/>
              </a:ext>
            </a:extLst>
          </p:cNvPr>
          <p:cNvSpPr>
            <a:spLocks noGrp="1"/>
          </p:cNvSpPr>
          <p:nvPr>
            <p:ph type="title"/>
          </p:nvPr>
        </p:nvSpPr>
        <p:spPr/>
        <p:txBody>
          <a:bodyPr/>
          <a:lstStyle/>
          <a:p>
            <a:endParaRPr lang="ru-RU"/>
          </a:p>
        </p:txBody>
      </p:sp>
      <p:pic>
        <p:nvPicPr>
          <p:cNvPr id="4" name="Объект 3" descr="Изображение выглядит как снимок экрана, диаграмма, карта, круг&#10;&#10;Содержимое, созданное ИИ, может быть неверным.">
            <a:extLst>
              <a:ext uri="{FF2B5EF4-FFF2-40B4-BE49-F238E27FC236}">
                <a16:creationId xmlns:a16="http://schemas.microsoft.com/office/drawing/2014/main" id="{56F9224A-0009-9727-2D2D-F939BF68A200}"/>
              </a:ext>
            </a:extLst>
          </p:cNvPr>
          <p:cNvPicPr>
            <a:picLocks noGrp="1" noChangeAspect="1"/>
          </p:cNvPicPr>
          <p:nvPr>
            <p:ph idx="1"/>
          </p:nvPr>
        </p:nvPicPr>
        <p:blipFill>
          <a:blip r:embed="rId2"/>
          <a:stretch>
            <a:fillRect/>
          </a:stretch>
        </p:blipFill>
        <p:spPr>
          <a:xfrm>
            <a:off x="2468298" y="1825625"/>
            <a:ext cx="7255404" cy="4351338"/>
          </a:xfrm>
        </p:spPr>
      </p:pic>
    </p:spTree>
    <p:extLst>
      <p:ext uri="{BB962C8B-B14F-4D97-AF65-F5344CB8AC3E}">
        <p14:creationId xmlns:p14="http://schemas.microsoft.com/office/powerpoint/2010/main" val="54894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493EC4-25FC-A2F3-1C33-EEC57E4981E2}"/>
              </a:ext>
            </a:extLst>
          </p:cNvPr>
          <p:cNvSpPr>
            <a:spLocks noGrp="1"/>
          </p:cNvSpPr>
          <p:nvPr>
            <p:ph type="title"/>
          </p:nvPr>
        </p:nvSpPr>
        <p:spPr/>
        <p:txBody>
          <a:bodyPr lIns="91440" tIns="45720" rIns="91440" bIns="45720" anchor="t"/>
          <a:lstStyle/>
          <a:p>
            <a:r>
              <a:rPr lang="ru-RU" err="1">
                <a:ea typeface="+mj-lt"/>
                <a:cs typeface="+mj-lt"/>
              </a:rPr>
              <a:t>Distances</a:t>
            </a:r>
            <a:r>
              <a:rPr lang="ru-RU">
                <a:ea typeface="+mj-lt"/>
                <a:cs typeface="+mj-lt"/>
              </a:rPr>
              <a:t> </a:t>
            </a:r>
            <a:r>
              <a:rPr lang="ru-RU" err="1">
                <a:ea typeface="+mj-lt"/>
                <a:cs typeface="+mj-lt"/>
              </a:rPr>
              <a:t>from</a:t>
            </a:r>
            <a:r>
              <a:rPr lang="ru-RU">
                <a:ea typeface="+mj-lt"/>
                <a:cs typeface="+mj-lt"/>
              </a:rPr>
              <a:t> </a:t>
            </a:r>
            <a:r>
              <a:rPr lang="ru-RU" err="1">
                <a:ea typeface="+mj-lt"/>
                <a:cs typeface="+mj-lt"/>
              </a:rPr>
              <a:t>launch</a:t>
            </a:r>
            <a:r>
              <a:rPr lang="ru-RU">
                <a:ea typeface="+mj-lt"/>
                <a:cs typeface="+mj-lt"/>
              </a:rPr>
              <a:t> </a:t>
            </a:r>
            <a:r>
              <a:rPr lang="ru-RU" err="1">
                <a:ea typeface="+mj-lt"/>
                <a:cs typeface="+mj-lt"/>
              </a:rPr>
              <a:t>site</a:t>
            </a:r>
            <a:r>
              <a:rPr lang="ru-RU">
                <a:ea typeface="+mj-lt"/>
                <a:cs typeface="+mj-lt"/>
              </a:rPr>
              <a:t> to a </a:t>
            </a:r>
            <a:r>
              <a:rPr lang="ru-RU" err="1">
                <a:ea typeface="+mj-lt"/>
                <a:cs typeface="+mj-lt"/>
              </a:rPr>
              <a:t>closest</a:t>
            </a:r>
            <a:r>
              <a:rPr lang="ru-RU">
                <a:ea typeface="+mj-lt"/>
                <a:cs typeface="+mj-lt"/>
              </a:rPr>
              <a:t> </a:t>
            </a:r>
            <a:r>
              <a:rPr lang="ru-RU" err="1">
                <a:ea typeface="+mj-lt"/>
                <a:cs typeface="+mj-lt"/>
              </a:rPr>
              <a:t>city</a:t>
            </a:r>
            <a:r>
              <a:rPr lang="ru-RU">
                <a:ea typeface="+mj-lt"/>
                <a:cs typeface="+mj-lt"/>
              </a:rPr>
              <a:t>, </a:t>
            </a:r>
            <a:r>
              <a:rPr lang="ru-RU" err="1">
                <a:ea typeface="+mj-lt"/>
                <a:cs typeface="+mj-lt"/>
              </a:rPr>
              <a:t>railway</a:t>
            </a:r>
            <a:r>
              <a:rPr lang="ru-RU">
                <a:ea typeface="+mj-lt"/>
                <a:cs typeface="+mj-lt"/>
              </a:rPr>
              <a:t>, </a:t>
            </a:r>
            <a:r>
              <a:rPr lang="ru-RU" err="1">
                <a:ea typeface="+mj-lt"/>
                <a:cs typeface="+mj-lt"/>
              </a:rPr>
              <a:t>highway</a:t>
            </a:r>
            <a:r>
              <a:rPr lang="ru-RU">
                <a:ea typeface="+mj-lt"/>
                <a:cs typeface="+mj-lt"/>
              </a:rPr>
              <a:t>, </a:t>
            </a:r>
            <a:r>
              <a:rPr lang="ru-RU" err="1">
                <a:ea typeface="+mj-lt"/>
                <a:cs typeface="+mj-lt"/>
              </a:rPr>
              <a:t>etc</a:t>
            </a:r>
            <a:r>
              <a:rPr lang="ru-RU">
                <a:ea typeface="+mj-lt"/>
                <a:cs typeface="+mj-lt"/>
              </a:rPr>
              <a:t>.</a:t>
            </a:r>
            <a:endParaRPr lang="ru-RU" err="1"/>
          </a:p>
        </p:txBody>
      </p:sp>
      <p:pic>
        <p:nvPicPr>
          <p:cNvPr id="4" name="Объект 3" descr="Изображение выглядит как карта, текст, диаграмма, атлас&#10;&#10;Содержимое, созданное ИИ, может быть неверным.">
            <a:extLst>
              <a:ext uri="{FF2B5EF4-FFF2-40B4-BE49-F238E27FC236}">
                <a16:creationId xmlns:a16="http://schemas.microsoft.com/office/drawing/2014/main" id="{3F2B3957-4372-199F-CEBE-C2FC39983D06}"/>
              </a:ext>
            </a:extLst>
          </p:cNvPr>
          <p:cNvPicPr>
            <a:picLocks noGrp="1" noChangeAspect="1"/>
          </p:cNvPicPr>
          <p:nvPr>
            <p:ph idx="1"/>
          </p:nvPr>
        </p:nvPicPr>
        <p:blipFill>
          <a:blip r:embed="rId2"/>
          <a:stretch>
            <a:fillRect/>
          </a:stretch>
        </p:blipFill>
        <p:spPr>
          <a:xfrm>
            <a:off x="2346287" y="1862667"/>
            <a:ext cx="7266591" cy="4351338"/>
          </a:xfrm>
        </p:spPr>
      </p:pic>
    </p:spTree>
    <p:extLst>
      <p:ext uri="{BB962C8B-B14F-4D97-AF65-F5344CB8AC3E}">
        <p14:creationId xmlns:p14="http://schemas.microsoft.com/office/powerpoint/2010/main" val="441939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417824B-57AC-9557-EE27-CBCB82EAE893}"/>
              </a:ext>
            </a:extLst>
          </p:cNvPr>
          <p:cNvSpPr>
            <a:spLocks noGrp="1"/>
          </p:cNvSpPr>
          <p:nvPr>
            <p:ph idx="1"/>
          </p:nvPr>
        </p:nvSpPr>
        <p:spPr/>
        <p:txBody>
          <a:bodyPr lIns="91440" tIns="45720" rIns="91440" bIns="45720" anchor="t"/>
          <a:lstStyle/>
          <a:p>
            <a:r>
              <a:rPr lang="ru-RU">
                <a:ea typeface="Calibri"/>
                <a:cs typeface="Calibri"/>
              </a:rPr>
              <a:t>On </a:t>
            </a:r>
            <a:r>
              <a:rPr lang="ru-RU" err="1">
                <a:ea typeface="Calibri"/>
                <a:cs typeface="Calibri"/>
              </a:rPr>
              <a:t>the</a:t>
            </a:r>
            <a:r>
              <a:rPr lang="ru-RU">
                <a:ea typeface="Calibri"/>
                <a:cs typeface="Calibri"/>
              </a:rPr>
              <a:t> </a:t>
            </a:r>
            <a:r>
              <a:rPr lang="ru-RU" err="1">
                <a:ea typeface="Calibri"/>
                <a:cs typeface="Calibri"/>
              </a:rPr>
              <a:t>map</a:t>
            </a:r>
            <a:r>
              <a:rPr lang="ru-RU">
                <a:ea typeface="Calibri"/>
                <a:cs typeface="Calibri"/>
              </a:rPr>
              <a:t> </a:t>
            </a:r>
            <a:r>
              <a:rPr lang="ru-RU" err="1">
                <a:ea typeface="Calibri"/>
                <a:cs typeface="Calibri"/>
              </a:rPr>
              <a:t>drawed</a:t>
            </a:r>
            <a:r>
              <a:rPr lang="ru-RU">
                <a:ea typeface="Calibri"/>
                <a:cs typeface="Calibri"/>
              </a:rPr>
              <a:t> </a:t>
            </a:r>
            <a:r>
              <a:rPr lang="ru-RU" err="1">
                <a:ea typeface="Calibri"/>
                <a:cs typeface="Calibri"/>
              </a:rPr>
              <a:t>lines</a:t>
            </a:r>
            <a:r>
              <a:rPr lang="ru-RU">
                <a:ea typeface="Calibri"/>
                <a:cs typeface="Calibri"/>
              </a:rPr>
              <a:t> </a:t>
            </a:r>
            <a:r>
              <a:rPr lang="ru-RU" err="1">
                <a:ea typeface="Calibri"/>
                <a:cs typeface="Calibri"/>
              </a:rPr>
              <a:t>from</a:t>
            </a:r>
            <a:r>
              <a:rPr lang="ru-RU">
                <a:ea typeface="Calibri"/>
                <a:cs typeface="Calibri"/>
              </a:rPr>
              <a:t> </a:t>
            </a:r>
            <a:r>
              <a:rPr lang="ru-RU" err="1">
                <a:ea typeface="Calibri"/>
                <a:cs typeface="Calibri"/>
              </a:rPr>
              <a:t>launch</a:t>
            </a:r>
            <a:r>
              <a:rPr lang="ru-RU">
                <a:ea typeface="Calibri"/>
                <a:cs typeface="Calibri"/>
              </a:rPr>
              <a:t> </a:t>
            </a:r>
            <a:r>
              <a:rPr lang="ru-RU" err="1">
                <a:ea typeface="Calibri"/>
                <a:cs typeface="Calibri"/>
              </a:rPr>
              <a:t>sites</a:t>
            </a:r>
            <a:r>
              <a:rPr lang="ru-RU">
                <a:ea typeface="Calibri"/>
                <a:cs typeface="Calibri"/>
              </a:rPr>
              <a:t> </a:t>
            </a:r>
            <a:r>
              <a:rPr lang="ru-RU" err="1">
                <a:ea typeface="Calibri"/>
                <a:cs typeface="Calibri"/>
              </a:rPr>
              <a:t>to</a:t>
            </a:r>
            <a:r>
              <a:rPr lang="ru-RU">
                <a:ea typeface="Calibri"/>
                <a:cs typeface="Calibri"/>
              </a:rPr>
              <a:t> </a:t>
            </a:r>
            <a:r>
              <a:rPr lang="ru-RU" err="1">
                <a:ea typeface="Calibri"/>
                <a:cs typeface="Calibri"/>
              </a:rPr>
              <a:t>some</a:t>
            </a:r>
            <a:r>
              <a:rPr lang="ru-RU">
                <a:ea typeface="Calibri"/>
                <a:cs typeface="Calibri"/>
              </a:rPr>
              <a:t> </a:t>
            </a:r>
            <a:r>
              <a:rPr lang="ru-RU" err="1">
                <a:ea typeface="Calibri"/>
                <a:cs typeface="Calibri"/>
              </a:rPr>
              <a:t>closest</a:t>
            </a:r>
            <a:r>
              <a:rPr lang="ru-RU">
                <a:ea typeface="Calibri"/>
                <a:cs typeface="Calibri"/>
              </a:rPr>
              <a:t> </a:t>
            </a:r>
            <a:r>
              <a:rPr lang="ru-RU" err="1">
                <a:ea typeface="Calibri"/>
                <a:cs typeface="Calibri"/>
              </a:rPr>
              <a:t>objects</a:t>
            </a:r>
            <a:r>
              <a:rPr lang="ru-RU">
                <a:ea typeface="Calibri"/>
                <a:cs typeface="Calibri"/>
              </a:rPr>
              <a:t>. The </a:t>
            </a:r>
            <a:r>
              <a:rPr lang="ru-RU" err="1">
                <a:ea typeface="Calibri"/>
                <a:cs typeface="Calibri"/>
              </a:rPr>
              <a:t>distanses</a:t>
            </a:r>
            <a:r>
              <a:rPr lang="ru-RU">
                <a:ea typeface="Calibri"/>
                <a:cs typeface="Calibri"/>
              </a:rPr>
              <a:t> </a:t>
            </a:r>
            <a:r>
              <a:rPr lang="ru-RU" err="1">
                <a:ea typeface="Calibri"/>
                <a:cs typeface="Calibri"/>
              </a:rPr>
              <a:t>are</a:t>
            </a:r>
            <a:r>
              <a:rPr lang="ru-RU">
                <a:ea typeface="Calibri"/>
                <a:cs typeface="Calibri"/>
              </a:rPr>
              <a:t> </a:t>
            </a:r>
            <a:r>
              <a:rPr lang="ru-RU" err="1">
                <a:ea typeface="Calibri"/>
                <a:cs typeface="Calibri"/>
              </a:rPr>
              <a:t>calculated</a:t>
            </a:r>
            <a:r>
              <a:rPr lang="ru-RU">
                <a:ea typeface="Calibri"/>
                <a:cs typeface="Calibri"/>
              </a:rPr>
              <a:t> </a:t>
            </a:r>
            <a:r>
              <a:rPr lang="ru-RU" err="1">
                <a:ea typeface="Calibri"/>
                <a:cs typeface="Calibri"/>
              </a:rPr>
              <a:t>and</a:t>
            </a:r>
            <a:r>
              <a:rPr lang="ru-RU">
                <a:ea typeface="Calibri"/>
                <a:cs typeface="Calibri"/>
              </a:rPr>
              <a:t> </a:t>
            </a:r>
            <a:r>
              <a:rPr lang="ru-RU" err="1">
                <a:ea typeface="Calibri"/>
                <a:cs typeface="Calibri"/>
              </a:rPr>
              <a:t>showed</a:t>
            </a:r>
            <a:r>
              <a:rPr lang="ru-RU">
                <a:ea typeface="Calibri"/>
                <a:cs typeface="Calibri"/>
              </a:rPr>
              <a:t> </a:t>
            </a:r>
            <a:r>
              <a:rPr lang="ru-RU" err="1">
                <a:ea typeface="Calibri"/>
                <a:cs typeface="Calibri"/>
              </a:rPr>
              <a:t>on</a:t>
            </a:r>
            <a:r>
              <a:rPr lang="ru-RU">
                <a:ea typeface="Calibri"/>
                <a:cs typeface="Calibri"/>
              </a:rPr>
              <a:t> </a:t>
            </a:r>
            <a:r>
              <a:rPr lang="ru-RU" err="1">
                <a:ea typeface="Calibri"/>
                <a:cs typeface="Calibri"/>
              </a:rPr>
              <a:t>the</a:t>
            </a:r>
            <a:r>
              <a:rPr lang="ru-RU">
                <a:ea typeface="Calibri"/>
                <a:cs typeface="Calibri"/>
              </a:rPr>
              <a:t> </a:t>
            </a:r>
            <a:r>
              <a:rPr lang="ru-RU" err="1">
                <a:ea typeface="Calibri"/>
                <a:cs typeface="Calibri"/>
              </a:rPr>
              <a:t>map</a:t>
            </a:r>
            <a:r>
              <a:rPr lang="ru-RU">
                <a:ea typeface="Calibri"/>
                <a:cs typeface="Calibri"/>
              </a:rPr>
              <a:t>. </a:t>
            </a:r>
          </a:p>
          <a:p>
            <a:r>
              <a:rPr lang="ru-RU">
                <a:ea typeface="Calibri"/>
                <a:cs typeface="Calibri"/>
              </a:rPr>
              <a:t>To </a:t>
            </a:r>
            <a:r>
              <a:rPr lang="ru-RU" err="1">
                <a:ea typeface="Calibri"/>
                <a:cs typeface="Calibri"/>
              </a:rPr>
              <a:t>the</a:t>
            </a:r>
            <a:r>
              <a:rPr lang="ru-RU">
                <a:ea typeface="Calibri"/>
                <a:cs typeface="Calibri"/>
              </a:rPr>
              <a:t> </a:t>
            </a:r>
            <a:r>
              <a:rPr lang="ru-RU" err="1">
                <a:ea typeface="Calibri"/>
                <a:cs typeface="Calibri"/>
              </a:rPr>
              <a:t>nearest</a:t>
            </a:r>
            <a:r>
              <a:rPr lang="ru-RU">
                <a:ea typeface="Calibri"/>
                <a:cs typeface="Calibri"/>
              </a:rPr>
              <a:t> </a:t>
            </a:r>
            <a:r>
              <a:rPr lang="ru-RU" err="1">
                <a:ea typeface="Calibri"/>
                <a:cs typeface="Calibri"/>
              </a:rPr>
              <a:t>city</a:t>
            </a:r>
            <a:r>
              <a:rPr lang="ru-RU">
                <a:ea typeface="Calibri"/>
                <a:cs typeface="Calibri"/>
              </a:rPr>
              <a:t> </a:t>
            </a:r>
            <a:r>
              <a:rPr lang="ru-RU" err="1">
                <a:ea typeface="+mn-lt"/>
                <a:cs typeface="+mn-lt"/>
              </a:rPr>
              <a:t>Titusville</a:t>
            </a:r>
            <a:r>
              <a:rPr lang="ru-RU">
                <a:ea typeface="+mn-lt"/>
                <a:cs typeface="+mn-lt"/>
              </a:rPr>
              <a:t> 16 </a:t>
            </a:r>
            <a:r>
              <a:rPr lang="ru-RU" err="1">
                <a:ea typeface="+mn-lt"/>
                <a:cs typeface="+mn-lt"/>
              </a:rPr>
              <a:t>km</a:t>
            </a:r>
            <a:endParaRPr lang="ru-RU">
              <a:ea typeface="+mn-lt"/>
              <a:cs typeface="+mn-lt"/>
            </a:endParaRPr>
          </a:p>
          <a:p>
            <a:r>
              <a:rPr lang="ru-RU">
                <a:ea typeface="Calibri"/>
                <a:cs typeface="Calibri"/>
              </a:rPr>
              <a:t>To </a:t>
            </a:r>
            <a:r>
              <a:rPr lang="ru-RU" err="1">
                <a:ea typeface="Calibri"/>
                <a:cs typeface="Calibri"/>
              </a:rPr>
              <a:t>railway</a:t>
            </a:r>
            <a:r>
              <a:rPr lang="ru-RU">
                <a:ea typeface="Calibri"/>
                <a:cs typeface="Calibri"/>
              </a:rPr>
              <a:t> 0.7 </a:t>
            </a:r>
            <a:r>
              <a:rPr lang="ru-RU" err="1">
                <a:ea typeface="Calibri"/>
                <a:cs typeface="Calibri"/>
              </a:rPr>
              <a:t>km</a:t>
            </a:r>
            <a:endParaRPr lang="ru-RU">
              <a:ea typeface="Calibri"/>
              <a:cs typeface="Calibri"/>
            </a:endParaRPr>
          </a:p>
          <a:p>
            <a:r>
              <a:rPr lang="ru-RU">
                <a:ea typeface="Calibri"/>
                <a:cs typeface="Calibri"/>
              </a:rPr>
              <a:t>To </a:t>
            </a:r>
            <a:r>
              <a:rPr lang="ru-RU" err="1">
                <a:ea typeface="Calibri"/>
                <a:cs typeface="Calibri"/>
              </a:rPr>
              <a:t>highway</a:t>
            </a:r>
            <a:r>
              <a:rPr lang="ru-RU">
                <a:ea typeface="Calibri"/>
                <a:cs typeface="Calibri"/>
              </a:rPr>
              <a:t> 0.8 </a:t>
            </a:r>
            <a:r>
              <a:rPr lang="ru-RU" err="1">
                <a:ea typeface="Calibri"/>
                <a:cs typeface="Calibri"/>
              </a:rPr>
              <a:t>km</a:t>
            </a:r>
            <a:endParaRPr lang="ru-RU">
              <a:ea typeface="Calibri"/>
              <a:cs typeface="Calibri"/>
            </a:endParaRPr>
          </a:p>
          <a:p>
            <a:r>
              <a:rPr lang="ru-RU">
                <a:ea typeface="Calibri"/>
                <a:cs typeface="Calibri"/>
              </a:rPr>
              <a:t>To </a:t>
            </a:r>
            <a:r>
              <a:rPr lang="ru-RU" err="1">
                <a:ea typeface="Calibri"/>
                <a:cs typeface="Calibri"/>
              </a:rPr>
              <a:t>coastline</a:t>
            </a:r>
            <a:r>
              <a:rPr lang="ru-RU">
                <a:ea typeface="Calibri"/>
                <a:cs typeface="Calibri"/>
              </a:rPr>
              <a:t> 7.8 </a:t>
            </a:r>
            <a:r>
              <a:rPr lang="ru-RU" err="1">
                <a:ea typeface="Calibri"/>
                <a:cs typeface="Calibri"/>
              </a:rPr>
              <a:t>km</a:t>
            </a:r>
          </a:p>
          <a:p>
            <a:r>
              <a:rPr lang="ru-RU">
                <a:ea typeface="Calibri"/>
                <a:cs typeface="Calibri"/>
              </a:rPr>
              <a:t>The </a:t>
            </a:r>
            <a:r>
              <a:rPr lang="ru-RU" err="1">
                <a:ea typeface="Calibri"/>
                <a:cs typeface="Calibri"/>
              </a:rPr>
              <a:t>transport</a:t>
            </a:r>
            <a:r>
              <a:rPr lang="ru-RU">
                <a:ea typeface="Calibri"/>
                <a:cs typeface="Calibri"/>
              </a:rPr>
              <a:t> </a:t>
            </a:r>
            <a:r>
              <a:rPr lang="ru-RU" err="1">
                <a:ea typeface="Calibri"/>
                <a:cs typeface="Calibri"/>
              </a:rPr>
              <a:t>ways</a:t>
            </a:r>
            <a:r>
              <a:rPr lang="ru-RU">
                <a:ea typeface="Calibri"/>
                <a:cs typeface="Calibri"/>
              </a:rPr>
              <a:t> </a:t>
            </a:r>
            <a:r>
              <a:rPr lang="ru-RU" err="1">
                <a:ea typeface="Calibri"/>
                <a:cs typeface="Calibri"/>
              </a:rPr>
              <a:t>are</a:t>
            </a:r>
            <a:r>
              <a:rPr lang="ru-RU">
                <a:ea typeface="Calibri"/>
                <a:cs typeface="Calibri"/>
              </a:rPr>
              <a:t> </a:t>
            </a:r>
            <a:r>
              <a:rPr lang="ru-RU" err="1">
                <a:ea typeface="Calibri"/>
                <a:cs typeface="Calibri"/>
              </a:rPr>
              <a:t>next</a:t>
            </a:r>
            <a:r>
              <a:rPr lang="ru-RU">
                <a:ea typeface="Calibri"/>
                <a:cs typeface="Calibri"/>
              </a:rPr>
              <a:t>, </a:t>
            </a:r>
            <a:r>
              <a:rPr lang="ru-RU" err="1">
                <a:ea typeface="Calibri"/>
                <a:cs typeface="Calibri"/>
              </a:rPr>
              <a:t>this</a:t>
            </a:r>
            <a:r>
              <a:rPr lang="ru-RU">
                <a:ea typeface="Calibri"/>
                <a:cs typeface="Calibri"/>
              </a:rPr>
              <a:t> </a:t>
            </a:r>
            <a:r>
              <a:rPr lang="ru-RU" err="1">
                <a:ea typeface="Calibri"/>
                <a:cs typeface="Calibri"/>
              </a:rPr>
              <a:t>is</a:t>
            </a:r>
            <a:r>
              <a:rPr lang="ru-RU">
                <a:ea typeface="Calibri"/>
                <a:cs typeface="Calibri"/>
              </a:rPr>
              <a:t> </a:t>
            </a:r>
            <a:r>
              <a:rPr lang="ru-RU" err="1">
                <a:ea typeface="Calibri"/>
                <a:cs typeface="Calibri"/>
              </a:rPr>
              <a:t>convience</a:t>
            </a:r>
            <a:r>
              <a:rPr lang="ru-RU">
                <a:ea typeface="Calibri"/>
                <a:cs typeface="Calibri"/>
              </a:rPr>
              <a:t>. </a:t>
            </a:r>
          </a:p>
          <a:p>
            <a:r>
              <a:rPr lang="ru-RU">
                <a:ea typeface="Calibri"/>
                <a:cs typeface="Calibri"/>
              </a:rPr>
              <a:t>The </a:t>
            </a:r>
            <a:r>
              <a:rPr lang="ru-RU" err="1">
                <a:ea typeface="Calibri"/>
                <a:cs typeface="Calibri"/>
              </a:rPr>
              <a:t>city</a:t>
            </a:r>
            <a:r>
              <a:rPr lang="ru-RU">
                <a:ea typeface="Calibri"/>
                <a:cs typeface="Calibri"/>
              </a:rPr>
              <a:t> </a:t>
            </a:r>
            <a:r>
              <a:rPr lang="ru-RU" err="1">
                <a:ea typeface="Calibri"/>
                <a:cs typeface="Calibri"/>
              </a:rPr>
              <a:t>is</a:t>
            </a:r>
            <a:r>
              <a:rPr lang="ru-RU">
                <a:ea typeface="Calibri"/>
                <a:cs typeface="Calibri"/>
              </a:rPr>
              <a:t> </a:t>
            </a:r>
            <a:r>
              <a:rPr lang="ru-RU" err="1">
                <a:ea typeface="Calibri"/>
                <a:cs typeface="Calibri"/>
              </a:rPr>
              <a:t>pretty</a:t>
            </a:r>
            <a:r>
              <a:rPr lang="ru-RU">
                <a:ea typeface="Calibri"/>
                <a:cs typeface="Calibri"/>
              </a:rPr>
              <a:t> </a:t>
            </a:r>
            <a:r>
              <a:rPr lang="ru-RU" err="1">
                <a:ea typeface="Calibri"/>
                <a:cs typeface="Calibri"/>
              </a:rPr>
              <a:t>far</a:t>
            </a:r>
            <a:r>
              <a:rPr lang="ru-RU">
                <a:ea typeface="Calibri"/>
                <a:cs typeface="Calibri"/>
              </a:rPr>
              <a:t>.</a:t>
            </a:r>
          </a:p>
          <a:p>
            <a:endParaRPr lang="ru-RU">
              <a:ea typeface="Calibri"/>
              <a:cs typeface="Calibri"/>
            </a:endParaRPr>
          </a:p>
        </p:txBody>
      </p:sp>
    </p:spTree>
    <p:extLst>
      <p:ext uri="{BB962C8B-B14F-4D97-AF65-F5344CB8AC3E}">
        <p14:creationId xmlns:p14="http://schemas.microsoft.com/office/powerpoint/2010/main" val="918899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58408C-9183-639F-55AC-3D22DB7673F4}"/>
              </a:ext>
            </a:extLst>
          </p:cNvPr>
          <p:cNvSpPr>
            <a:spLocks noGrp="1"/>
          </p:cNvSpPr>
          <p:nvPr>
            <p:ph type="title"/>
          </p:nvPr>
        </p:nvSpPr>
        <p:spPr/>
        <p:txBody>
          <a:bodyPr lIns="91440" tIns="45720" rIns="91440" bIns="45720" anchor="t"/>
          <a:lstStyle/>
          <a:p>
            <a:pPr>
              <a:spcBef>
                <a:spcPts val="1000"/>
              </a:spcBef>
            </a:pPr>
            <a:r>
              <a:rPr lang="ru-RU" sz="2800">
                <a:latin typeface="Calibri"/>
                <a:ea typeface="Source Sans Pro"/>
                <a:cs typeface="Calibri Light"/>
              </a:rPr>
              <a:t>The </a:t>
            </a:r>
            <a:r>
              <a:rPr lang="ru-RU" sz="2800" err="1">
                <a:latin typeface="Calibri"/>
                <a:ea typeface="Source Sans Pro"/>
                <a:cs typeface="Calibri Light"/>
              </a:rPr>
              <a:t>dashboard</a:t>
            </a:r>
            <a:r>
              <a:rPr lang="ru-RU" sz="2800">
                <a:latin typeface="Calibri"/>
                <a:ea typeface="Source Sans Pro"/>
                <a:cs typeface="Calibri Light"/>
              </a:rPr>
              <a:t> </a:t>
            </a:r>
            <a:r>
              <a:rPr lang="ru-RU" sz="2800" err="1">
                <a:latin typeface="Calibri"/>
                <a:ea typeface="Source Sans Pro"/>
                <a:cs typeface="Calibri Light"/>
              </a:rPr>
              <a:t>application</a:t>
            </a:r>
            <a:r>
              <a:rPr lang="ru-RU" sz="2800">
                <a:latin typeface="Calibri"/>
                <a:ea typeface="Source Sans Pro"/>
                <a:cs typeface="Calibri Light"/>
              </a:rPr>
              <a:t> </a:t>
            </a:r>
            <a:r>
              <a:rPr lang="ru-RU" sz="2800" err="1">
                <a:latin typeface="Calibri"/>
                <a:ea typeface="Source Sans Pro"/>
                <a:cs typeface="Calibri Light"/>
              </a:rPr>
              <a:t>contains</a:t>
            </a:r>
            <a:r>
              <a:rPr lang="ru-RU" sz="2800">
                <a:latin typeface="Calibri"/>
                <a:ea typeface="Source Sans Pro"/>
                <a:cs typeface="Calibri Light"/>
              </a:rPr>
              <a:t> </a:t>
            </a:r>
            <a:r>
              <a:rPr lang="ru-RU" sz="2800" err="1">
                <a:latin typeface="Calibri"/>
                <a:ea typeface="Source Sans Pro"/>
                <a:cs typeface="Calibri Light"/>
              </a:rPr>
              <a:t>input</a:t>
            </a:r>
            <a:r>
              <a:rPr lang="ru-RU" sz="2800">
                <a:latin typeface="Calibri"/>
                <a:ea typeface="Source Sans Pro"/>
                <a:cs typeface="Calibri Light"/>
              </a:rPr>
              <a:t> </a:t>
            </a:r>
            <a:r>
              <a:rPr lang="ru-RU" sz="2800" err="1">
                <a:latin typeface="Calibri"/>
                <a:ea typeface="Source Sans Pro"/>
                <a:cs typeface="Calibri Light"/>
              </a:rPr>
              <a:t>components</a:t>
            </a:r>
            <a:r>
              <a:rPr lang="ru-RU" sz="2800">
                <a:latin typeface="Calibri"/>
                <a:ea typeface="Source Sans Pro"/>
                <a:cs typeface="Calibri Light"/>
              </a:rPr>
              <a:t> </a:t>
            </a:r>
            <a:r>
              <a:rPr lang="ru-RU" sz="2800" err="1">
                <a:latin typeface="Calibri"/>
                <a:ea typeface="Source Sans Pro"/>
                <a:cs typeface="Calibri Light"/>
              </a:rPr>
              <a:t>such</a:t>
            </a:r>
            <a:r>
              <a:rPr lang="ru-RU" sz="2800">
                <a:latin typeface="Calibri"/>
                <a:ea typeface="Source Sans Pro"/>
                <a:cs typeface="Calibri Light"/>
              </a:rPr>
              <a:t> </a:t>
            </a:r>
            <a:r>
              <a:rPr lang="ru-RU" sz="2800" err="1">
                <a:latin typeface="Calibri"/>
                <a:ea typeface="Source Sans Pro"/>
                <a:cs typeface="Calibri Light"/>
              </a:rPr>
              <a:t>as</a:t>
            </a:r>
            <a:r>
              <a:rPr lang="ru-RU" sz="2800">
                <a:latin typeface="Calibri"/>
                <a:ea typeface="Source Sans Pro"/>
                <a:cs typeface="Calibri Light"/>
              </a:rPr>
              <a:t> a </a:t>
            </a:r>
            <a:r>
              <a:rPr lang="ru-RU" sz="2800" err="1">
                <a:latin typeface="Calibri"/>
                <a:ea typeface="Source Sans Pro"/>
                <a:cs typeface="Calibri Light"/>
              </a:rPr>
              <a:t>dropdown</a:t>
            </a:r>
            <a:r>
              <a:rPr lang="ru-RU" sz="2800">
                <a:latin typeface="Calibri"/>
                <a:ea typeface="Source Sans Pro"/>
                <a:cs typeface="Calibri Light"/>
              </a:rPr>
              <a:t> </a:t>
            </a:r>
            <a:r>
              <a:rPr lang="ru-RU" sz="2800" err="1">
                <a:latin typeface="Calibri"/>
                <a:ea typeface="Source Sans Pro"/>
                <a:cs typeface="Calibri Light"/>
              </a:rPr>
              <a:t>list</a:t>
            </a:r>
            <a:r>
              <a:rPr lang="ru-RU" sz="2800">
                <a:latin typeface="Calibri"/>
                <a:ea typeface="Source Sans Pro"/>
                <a:cs typeface="Calibri Light"/>
              </a:rPr>
              <a:t> </a:t>
            </a:r>
            <a:r>
              <a:rPr lang="ru-RU" sz="2800" err="1">
                <a:latin typeface="Calibri"/>
                <a:ea typeface="Source Sans Pro"/>
                <a:cs typeface="Calibri Light"/>
              </a:rPr>
              <a:t>and</a:t>
            </a:r>
            <a:r>
              <a:rPr lang="ru-RU" sz="2800">
                <a:latin typeface="Calibri"/>
                <a:ea typeface="Source Sans Pro"/>
                <a:cs typeface="Calibri Light"/>
              </a:rPr>
              <a:t> a </a:t>
            </a:r>
            <a:r>
              <a:rPr lang="ru-RU" sz="2800" err="1">
                <a:latin typeface="Calibri"/>
                <a:ea typeface="Source Sans Pro"/>
                <a:cs typeface="Calibri Light"/>
              </a:rPr>
              <a:t>range</a:t>
            </a:r>
            <a:r>
              <a:rPr lang="ru-RU" sz="2800">
                <a:latin typeface="Calibri"/>
                <a:ea typeface="Source Sans Pro"/>
                <a:cs typeface="Calibri Light"/>
              </a:rPr>
              <a:t>  </a:t>
            </a:r>
            <a:r>
              <a:rPr lang="ru-RU" sz="2800" err="1">
                <a:latin typeface="Calibri"/>
                <a:ea typeface="Source Sans Pro"/>
                <a:cs typeface="Calibri Light"/>
              </a:rPr>
              <a:t>slider</a:t>
            </a:r>
            <a:r>
              <a:rPr lang="ru-RU" sz="2800">
                <a:latin typeface="Calibri"/>
                <a:ea typeface="Source Sans Pro"/>
                <a:cs typeface="Calibri Light"/>
              </a:rPr>
              <a:t> </a:t>
            </a:r>
            <a:r>
              <a:rPr lang="ru-RU" sz="2800" err="1">
                <a:latin typeface="Calibri"/>
                <a:ea typeface="Source Sans Pro"/>
                <a:cs typeface="Calibri Light"/>
              </a:rPr>
              <a:t>to</a:t>
            </a:r>
            <a:r>
              <a:rPr lang="ru-RU" sz="2800">
                <a:latin typeface="Calibri"/>
                <a:ea typeface="Source Sans Pro"/>
                <a:cs typeface="Calibri Light"/>
              </a:rPr>
              <a:t> </a:t>
            </a:r>
            <a:r>
              <a:rPr lang="ru-RU" sz="2800" err="1">
                <a:latin typeface="Calibri"/>
                <a:ea typeface="Source Sans Pro"/>
                <a:cs typeface="Calibri Light"/>
              </a:rPr>
              <a:t>interact</a:t>
            </a:r>
            <a:r>
              <a:rPr lang="ru-RU" sz="2800">
                <a:latin typeface="Calibri"/>
                <a:ea typeface="Source Sans Pro"/>
                <a:cs typeface="Calibri Light"/>
              </a:rPr>
              <a:t> </a:t>
            </a:r>
            <a:r>
              <a:rPr lang="ru-RU" sz="2800" err="1">
                <a:latin typeface="Calibri"/>
                <a:ea typeface="Source Sans Pro"/>
                <a:cs typeface="Calibri Light"/>
              </a:rPr>
              <a:t>with</a:t>
            </a:r>
            <a:r>
              <a:rPr lang="ru-RU" sz="2800">
                <a:latin typeface="Calibri"/>
                <a:ea typeface="Source Sans Pro"/>
                <a:cs typeface="Calibri Light"/>
              </a:rPr>
              <a:t> a </a:t>
            </a:r>
            <a:r>
              <a:rPr lang="ru-RU" sz="2800" err="1">
                <a:latin typeface="Calibri"/>
                <a:ea typeface="Source Sans Pro"/>
                <a:cs typeface="Calibri Light"/>
              </a:rPr>
              <a:t>pie</a:t>
            </a:r>
            <a:r>
              <a:rPr lang="ru-RU" sz="2800">
                <a:latin typeface="Calibri"/>
                <a:ea typeface="Source Sans Pro"/>
                <a:cs typeface="Calibri Light"/>
              </a:rPr>
              <a:t> </a:t>
            </a:r>
            <a:r>
              <a:rPr lang="ru-RU" sz="2800" err="1">
                <a:latin typeface="Calibri"/>
                <a:ea typeface="Source Sans Pro"/>
                <a:cs typeface="Calibri Light"/>
              </a:rPr>
              <a:t>chart</a:t>
            </a:r>
            <a:r>
              <a:rPr lang="ru-RU" sz="2800">
                <a:latin typeface="Calibri"/>
                <a:ea typeface="Source Sans Pro"/>
                <a:cs typeface="Calibri Light"/>
              </a:rPr>
              <a:t> </a:t>
            </a:r>
            <a:r>
              <a:rPr lang="ru-RU" sz="2800" err="1">
                <a:latin typeface="Calibri"/>
                <a:ea typeface="Source Sans Pro"/>
                <a:cs typeface="Calibri Light"/>
              </a:rPr>
              <a:t>and</a:t>
            </a:r>
            <a:r>
              <a:rPr lang="ru-RU" sz="2800">
                <a:latin typeface="Calibri"/>
                <a:ea typeface="Source Sans Pro"/>
                <a:cs typeface="Calibri Light"/>
              </a:rPr>
              <a:t> a </a:t>
            </a:r>
            <a:r>
              <a:rPr lang="ru-RU" sz="2800" err="1">
                <a:latin typeface="Calibri"/>
                <a:ea typeface="Source Sans Pro"/>
                <a:cs typeface="Calibri Light"/>
              </a:rPr>
              <a:t>scatter</a:t>
            </a:r>
            <a:r>
              <a:rPr lang="ru-RU" sz="2800">
                <a:latin typeface="Calibri"/>
                <a:ea typeface="Source Sans Pro"/>
                <a:cs typeface="Calibri Light"/>
              </a:rPr>
              <a:t> </a:t>
            </a:r>
            <a:r>
              <a:rPr lang="ru-RU" sz="2800" err="1">
                <a:latin typeface="Calibri"/>
                <a:ea typeface="Source Sans Pro"/>
                <a:cs typeface="Calibri Light"/>
              </a:rPr>
              <a:t>point</a:t>
            </a:r>
            <a:r>
              <a:rPr lang="ru-RU" sz="2800">
                <a:latin typeface="Calibri"/>
                <a:ea typeface="Source Sans Pro"/>
                <a:cs typeface="Calibri Light"/>
              </a:rPr>
              <a:t> </a:t>
            </a:r>
            <a:r>
              <a:rPr lang="ru-RU" sz="2800" err="1">
                <a:latin typeface="Calibri"/>
                <a:ea typeface="Source Sans Pro"/>
                <a:cs typeface="Calibri Light"/>
              </a:rPr>
              <a:t>chart</a:t>
            </a:r>
            <a:r>
              <a:rPr lang="ru-RU" sz="2800">
                <a:latin typeface="Calibri"/>
                <a:ea typeface="Source Sans Pro"/>
                <a:cs typeface="Calibri Light"/>
              </a:rPr>
              <a:t>.  </a:t>
            </a:r>
            <a:endParaRPr lang="ru-RU"/>
          </a:p>
          <a:p>
            <a:pPr marL="285750" indent="-285750">
              <a:spcBef>
                <a:spcPts val="1000"/>
              </a:spcBef>
              <a:buFont typeface="Arial"/>
              <a:buChar char="•"/>
            </a:pPr>
            <a:endParaRPr lang="ru-RU" sz="2800">
              <a:latin typeface="Calibri"/>
              <a:ea typeface="Calibri"/>
              <a:cs typeface="Calibri"/>
            </a:endParaRPr>
          </a:p>
          <a:p>
            <a:endParaRPr lang="ru-RU">
              <a:ea typeface="Calibri Light"/>
              <a:cs typeface="Calibri Light"/>
            </a:endParaRPr>
          </a:p>
        </p:txBody>
      </p:sp>
      <p:sp>
        <p:nvSpPr>
          <p:cNvPr id="3" name="Объект 2">
            <a:extLst>
              <a:ext uri="{FF2B5EF4-FFF2-40B4-BE49-F238E27FC236}">
                <a16:creationId xmlns:a16="http://schemas.microsoft.com/office/drawing/2014/main" id="{EDE1C6DF-EEE4-5051-8BA7-FCE0ADA9B060}"/>
              </a:ext>
            </a:extLst>
          </p:cNvPr>
          <p:cNvSpPr>
            <a:spLocks noGrp="1"/>
          </p:cNvSpPr>
          <p:nvPr>
            <p:ph idx="1"/>
          </p:nvPr>
        </p:nvSpPr>
        <p:spPr/>
        <p:txBody>
          <a:bodyPr lIns="91440" tIns="45720" rIns="91440" bIns="45720" anchor="t"/>
          <a:lstStyle/>
          <a:p>
            <a:pPr marL="0" indent="0">
              <a:buNone/>
            </a:pPr>
            <a:r>
              <a:rPr lang="ru-RU" sz="1800">
                <a:latin typeface="Calibri"/>
                <a:ea typeface="Calibri"/>
                <a:cs typeface="Calibri"/>
              </a:rPr>
              <a:t>The </a:t>
            </a:r>
            <a:r>
              <a:rPr lang="ru-RU" sz="1800" err="1">
                <a:latin typeface="Calibri"/>
                <a:ea typeface="Calibri"/>
                <a:cs typeface="Calibri"/>
              </a:rPr>
              <a:t>source</a:t>
            </a:r>
            <a:r>
              <a:rPr lang="ru-RU" sz="1800">
                <a:latin typeface="Calibri"/>
                <a:ea typeface="Calibri"/>
                <a:cs typeface="Calibri"/>
              </a:rPr>
              <a:t> Python </a:t>
            </a:r>
            <a:r>
              <a:rPr lang="ru-RU" sz="1800" err="1">
                <a:latin typeface="Calibri"/>
                <a:ea typeface="Calibri"/>
                <a:cs typeface="Calibri"/>
              </a:rPr>
              <a:t>text</a:t>
            </a:r>
            <a:r>
              <a:rPr lang="ru-RU" sz="1800">
                <a:latin typeface="Calibri"/>
                <a:ea typeface="Calibri"/>
                <a:cs typeface="Calibri"/>
              </a:rPr>
              <a:t> https://github.com/Georgii101/Applied-Data-Science-Capstone/blob/main/spacex_dash_app.py</a:t>
            </a:r>
            <a:endParaRPr lang="ru-RU"/>
          </a:p>
          <a:p>
            <a:endParaRPr lang="ru-RU" sz="1200">
              <a:latin typeface="Source Sans Pro"/>
              <a:ea typeface="Source Sans Pro"/>
              <a:cs typeface="Calibri Light"/>
            </a:endParaRPr>
          </a:p>
        </p:txBody>
      </p:sp>
    </p:spTree>
    <p:extLst>
      <p:ext uri="{BB962C8B-B14F-4D97-AF65-F5344CB8AC3E}">
        <p14:creationId xmlns:p14="http://schemas.microsoft.com/office/powerpoint/2010/main" val="4208189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0A6FC9-1B50-7E06-A28B-8AA73023980C}"/>
              </a:ext>
            </a:extLst>
          </p:cNvPr>
          <p:cNvSpPr>
            <a:spLocks noGrp="1"/>
          </p:cNvSpPr>
          <p:nvPr>
            <p:ph type="title"/>
          </p:nvPr>
        </p:nvSpPr>
        <p:spPr>
          <a:xfrm>
            <a:off x="838200" y="365125"/>
            <a:ext cx="10515600" cy="602640"/>
          </a:xfrm>
        </p:spPr>
        <p:txBody>
          <a:bodyPr lIns="91440" tIns="45720" rIns="91440" bIns="45720" anchor="t"/>
          <a:lstStyle/>
          <a:p>
            <a:pPr algn="ctr"/>
            <a:r>
              <a:rPr lang="ru-RU" sz="3000" err="1">
                <a:solidFill>
                  <a:srgbClr val="503D36"/>
                </a:solidFill>
                <a:latin typeface="Times New Roman"/>
                <a:cs typeface="Times New Roman"/>
              </a:rPr>
              <a:t>SpaceX</a:t>
            </a:r>
            <a:r>
              <a:rPr lang="ru-RU" sz="3000">
                <a:solidFill>
                  <a:srgbClr val="503D36"/>
                </a:solidFill>
                <a:latin typeface="Times New Roman"/>
                <a:cs typeface="Times New Roman"/>
              </a:rPr>
              <a:t> Launch Records </a:t>
            </a:r>
            <a:r>
              <a:rPr lang="ru-RU" sz="3000" err="1">
                <a:solidFill>
                  <a:srgbClr val="503D36"/>
                </a:solidFill>
                <a:latin typeface="Times New Roman"/>
                <a:cs typeface="Times New Roman"/>
              </a:rPr>
              <a:t>Dashboard</a:t>
            </a:r>
            <a:endParaRPr lang="ru-RU" err="1"/>
          </a:p>
          <a:p>
            <a:endParaRPr lang="ru-RU">
              <a:ea typeface="Calibri Light"/>
              <a:cs typeface="Calibri Light"/>
            </a:endParaRPr>
          </a:p>
        </p:txBody>
      </p:sp>
      <p:pic>
        <p:nvPicPr>
          <p:cNvPr id="7" name="Объект 6" descr="Изображение выглядит как текст, снимок экрана, диаграмма, Красочность&#10;&#10;Содержимое, созданное ИИ, может быть неверным.">
            <a:extLst>
              <a:ext uri="{FF2B5EF4-FFF2-40B4-BE49-F238E27FC236}">
                <a16:creationId xmlns:a16="http://schemas.microsoft.com/office/drawing/2014/main" id="{4E4C7F43-8C61-9D11-C1A6-C6E1822218F7}"/>
              </a:ext>
            </a:extLst>
          </p:cNvPr>
          <p:cNvPicPr>
            <a:picLocks noGrp="1" noChangeAspect="1"/>
          </p:cNvPicPr>
          <p:nvPr>
            <p:ph idx="1"/>
          </p:nvPr>
        </p:nvPicPr>
        <p:blipFill>
          <a:blip r:embed="rId2"/>
          <a:stretch>
            <a:fillRect/>
          </a:stretch>
        </p:blipFill>
        <p:spPr>
          <a:xfrm>
            <a:off x="1370948" y="1171087"/>
            <a:ext cx="9430565" cy="4234108"/>
          </a:xfrm>
        </p:spPr>
      </p:pic>
    </p:spTree>
    <p:extLst>
      <p:ext uri="{BB962C8B-B14F-4D97-AF65-F5344CB8AC3E}">
        <p14:creationId xmlns:p14="http://schemas.microsoft.com/office/powerpoint/2010/main" val="3756535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AFF810A-012F-293A-1069-B3AEF0E26D96}"/>
              </a:ext>
            </a:extLst>
          </p:cNvPr>
          <p:cNvSpPr>
            <a:spLocks noGrp="1"/>
          </p:cNvSpPr>
          <p:nvPr>
            <p:ph idx="1"/>
          </p:nvPr>
        </p:nvSpPr>
        <p:spPr>
          <a:xfrm>
            <a:off x="838200" y="497010"/>
            <a:ext cx="10515600" cy="5679953"/>
          </a:xfrm>
        </p:spPr>
        <p:txBody>
          <a:bodyPr lIns="91440" tIns="45720" rIns="91440" bIns="45720" anchor="t"/>
          <a:lstStyle/>
          <a:p>
            <a:r>
              <a:rPr lang="ru-RU" err="1">
                <a:ea typeface="Calibri"/>
                <a:cs typeface="Calibri"/>
              </a:rPr>
              <a:t>Piechart</a:t>
            </a:r>
            <a:r>
              <a:rPr lang="ru-RU">
                <a:ea typeface="Calibri"/>
                <a:cs typeface="Calibri"/>
              </a:rPr>
              <a:t> </a:t>
            </a:r>
            <a:r>
              <a:rPr lang="ru-RU" err="1">
                <a:ea typeface="Calibri"/>
                <a:cs typeface="Calibri"/>
              </a:rPr>
              <a:t>shows</a:t>
            </a:r>
            <a:r>
              <a:rPr lang="ru-RU">
                <a:ea typeface="Calibri"/>
                <a:cs typeface="Calibri"/>
              </a:rPr>
              <a:t> </a:t>
            </a:r>
            <a:r>
              <a:rPr lang="ru-RU" err="1">
                <a:ea typeface="Calibri"/>
                <a:cs typeface="Calibri"/>
              </a:rPr>
              <a:t>success</a:t>
            </a:r>
            <a:r>
              <a:rPr lang="ru-RU">
                <a:ea typeface="Calibri"/>
                <a:cs typeface="Calibri"/>
              </a:rPr>
              <a:t> </a:t>
            </a:r>
            <a:r>
              <a:rPr lang="ru-RU" err="1">
                <a:ea typeface="Calibri"/>
                <a:cs typeface="Calibri"/>
              </a:rPr>
              <a:t>launches</a:t>
            </a:r>
            <a:r>
              <a:rPr lang="ru-RU">
                <a:ea typeface="Calibri"/>
                <a:cs typeface="Calibri"/>
              </a:rPr>
              <a:t> </a:t>
            </a:r>
            <a:r>
              <a:rPr lang="ru-RU" err="1">
                <a:ea typeface="Calibri"/>
                <a:cs typeface="Calibri"/>
              </a:rPr>
              <a:t>from</a:t>
            </a:r>
            <a:r>
              <a:rPr lang="ru-RU">
                <a:ea typeface="Calibri"/>
                <a:cs typeface="Calibri"/>
              </a:rPr>
              <a:t> </a:t>
            </a:r>
            <a:r>
              <a:rPr lang="ru-RU" err="1">
                <a:ea typeface="Calibri"/>
                <a:cs typeface="Calibri"/>
              </a:rPr>
              <a:t>each</a:t>
            </a:r>
            <a:r>
              <a:rPr lang="ru-RU">
                <a:ea typeface="Calibri"/>
                <a:cs typeface="Calibri"/>
              </a:rPr>
              <a:t> </a:t>
            </a:r>
            <a:r>
              <a:rPr lang="ru-RU" err="1">
                <a:ea typeface="Calibri"/>
                <a:cs typeface="Calibri"/>
              </a:rPr>
              <a:t>site</a:t>
            </a:r>
            <a:r>
              <a:rPr lang="ru-RU">
                <a:ea typeface="Calibri"/>
                <a:cs typeface="Calibri"/>
              </a:rPr>
              <a:t>. We </a:t>
            </a:r>
            <a:r>
              <a:rPr lang="ru-RU" err="1">
                <a:ea typeface="Calibri"/>
                <a:cs typeface="Calibri"/>
              </a:rPr>
              <a:t>look</a:t>
            </a:r>
            <a:r>
              <a:rPr lang="ru-RU">
                <a:ea typeface="Calibri"/>
                <a:cs typeface="Calibri"/>
              </a:rPr>
              <a:t> </a:t>
            </a:r>
            <a:r>
              <a:rPr lang="ru-RU" err="1">
                <a:ea typeface="Calibri"/>
                <a:cs typeface="Calibri"/>
              </a:rPr>
              <a:t>that</a:t>
            </a:r>
            <a:r>
              <a:rPr lang="ru-RU">
                <a:ea typeface="Calibri"/>
                <a:cs typeface="Calibri"/>
              </a:rPr>
              <a:t> </a:t>
            </a:r>
            <a:r>
              <a:rPr lang="ru-RU" err="1">
                <a:ea typeface="Calibri"/>
                <a:cs typeface="Calibri"/>
              </a:rPr>
              <a:t>the</a:t>
            </a:r>
            <a:r>
              <a:rPr lang="ru-RU">
                <a:ea typeface="Calibri"/>
                <a:cs typeface="Calibri"/>
              </a:rPr>
              <a:t> </a:t>
            </a:r>
            <a:r>
              <a:rPr lang="ru-RU" err="1">
                <a:ea typeface="Calibri"/>
                <a:cs typeface="Calibri"/>
              </a:rPr>
              <a:t>most</a:t>
            </a:r>
            <a:r>
              <a:rPr lang="ru-RU">
                <a:ea typeface="Calibri"/>
                <a:cs typeface="Calibri"/>
              </a:rPr>
              <a:t> </a:t>
            </a:r>
            <a:r>
              <a:rPr lang="ru-RU" err="1">
                <a:ea typeface="Calibri"/>
                <a:cs typeface="Calibri"/>
              </a:rPr>
              <a:t>success</a:t>
            </a:r>
            <a:r>
              <a:rPr lang="ru-RU">
                <a:ea typeface="Calibri"/>
                <a:cs typeface="Calibri"/>
              </a:rPr>
              <a:t> </a:t>
            </a:r>
            <a:r>
              <a:rPr lang="ru-RU" err="1">
                <a:ea typeface="Calibri"/>
                <a:cs typeface="Calibri"/>
              </a:rPr>
              <a:t>launches</a:t>
            </a:r>
            <a:r>
              <a:rPr lang="ru-RU">
                <a:ea typeface="Calibri"/>
                <a:cs typeface="Calibri"/>
              </a:rPr>
              <a:t> (41.7%) </a:t>
            </a:r>
            <a:r>
              <a:rPr lang="ru-RU" err="1">
                <a:ea typeface="Calibri"/>
                <a:cs typeface="Calibri"/>
              </a:rPr>
              <a:t>was</a:t>
            </a:r>
            <a:r>
              <a:rPr lang="ru-RU">
                <a:ea typeface="Calibri"/>
                <a:cs typeface="Calibri"/>
              </a:rPr>
              <a:t> </a:t>
            </a:r>
            <a:r>
              <a:rPr lang="ru-RU" err="1">
                <a:ea typeface="Calibri"/>
                <a:cs typeface="Calibri"/>
              </a:rPr>
              <a:t>from</a:t>
            </a:r>
            <a:r>
              <a:rPr lang="ru-RU">
                <a:ea typeface="Calibri"/>
                <a:cs typeface="Calibri"/>
              </a:rPr>
              <a:t> KSC LC-39A. And </a:t>
            </a:r>
            <a:r>
              <a:rPr lang="ru-RU" err="1">
                <a:ea typeface="Calibri"/>
                <a:cs typeface="Calibri"/>
              </a:rPr>
              <a:t>if</a:t>
            </a:r>
            <a:r>
              <a:rPr lang="ru-RU">
                <a:ea typeface="Calibri"/>
                <a:cs typeface="Calibri"/>
              </a:rPr>
              <a:t> </a:t>
            </a:r>
            <a:r>
              <a:rPr lang="ru-RU" err="1">
                <a:ea typeface="Calibri"/>
                <a:cs typeface="Calibri"/>
              </a:rPr>
              <a:t>put</a:t>
            </a:r>
            <a:r>
              <a:rPr lang="ru-RU">
                <a:ea typeface="Calibri"/>
                <a:cs typeface="Calibri"/>
              </a:rPr>
              <a:t> </a:t>
            </a:r>
            <a:r>
              <a:rPr lang="ru-RU" err="1">
                <a:ea typeface="Calibri"/>
                <a:cs typeface="Calibri"/>
              </a:rPr>
              <a:t>mouse</a:t>
            </a:r>
            <a:r>
              <a:rPr lang="ru-RU">
                <a:ea typeface="Calibri"/>
                <a:cs typeface="Calibri"/>
              </a:rPr>
              <a:t> </a:t>
            </a:r>
            <a:r>
              <a:rPr lang="ru-RU" err="1">
                <a:ea typeface="Calibri"/>
                <a:cs typeface="Calibri"/>
              </a:rPr>
              <a:t>on</a:t>
            </a:r>
            <a:r>
              <a:rPr lang="ru-RU">
                <a:ea typeface="Calibri"/>
                <a:cs typeface="Calibri"/>
              </a:rPr>
              <a:t> </a:t>
            </a:r>
            <a:r>
              <a:rPr lang="ru-RU" err="1">
                <a:ea typeface="Calibri"/>
                <a:cs typeface="Calibri"/>
              </a:rPr>
              <a:t>this</a:t>
            </a:r>
            <a:r>
              <a:rPr lang="ru-RU">
                <a:ea typeface="Calibri"/>
                <a:cs typeface="Calibri"/>
              </a:rPr>
              <a:t> </a:t>
            </a:r>
            <a:r>
              <a:rPr lang="ru-RU" err="1">
                <a:ea typeface="Calibri"/>
                <a:cs typeface="Calibri"/>
              </a:rPr>
              <a:t>pie</a:t>
            </a:r>
            <a:r>
              <a:rPr lang="ru-RU">
                <a:ea typeface="Calibri"/>
                <a:cs typeface="Calibri"/>
              </a:rPr>
              <a:t>, </a:t>
            </a:r>
            <a:r>
              <a:rPr lang="ru-RU" err="1">
                <a:ea typeface="Calibri"/>
                <a:cs typeface="Calibri"/>
              </a:rPr>
              <a:t>we</a:t>
            </a:r>
            <a:r>
              <a:rPr lang="ru-RU">
                <a:ea typeface="Calibri"/>
                <a:cs typeface="Calibri"/>
              </a:rPr>
              <a:t> </a:t>
            </a:r>
            <a:r>
              <a:rPr lang="ru-RU" err="1">
                <a:ea typeface="Calibri"/>
                <a:cs typeface="Calibri"/>
              </a:rPr>
              <a:t>can</a:t>
            </a:r>
            <a:r>
              <a:rPr lang="ru-RU">
                <a:ea typeface="Calibri"/>
                <a:cs typeface="Calibri"/>
              </a:rPr>
              <a:t> </a:t>
            </a:r>
            <a:r>
              <a:rPr lang="ru-RU" err="1">
                <a:ea typeface="Calibri"/>
                <a:cs typeface="Calibri"/>
              </a:rPr>
              <a:t>see</a:t>
            </a:r>
            <a:r>
              <a:rPr lang="ru-RU">
                <a:ea typeface="Calibri"/>
                <a:cs typeface="Calibri"/>
              </a:rPr>
              <a:t> 10 </a:t>
            </a:r>
            <a:r>
              <a:rPr lang="ru-RU" err="1">
                <a:ea typeface="Calibri"/>
                <a:cs typeface="Calibri"/>
              </a:rPr>
              <a:t>success</a:t>
            </a:r>
            <a:r>
              <a:rPr lang="ru-RU">
                <a:ea typeface="Calibri"/>
                <a:cs typeface="Calibri"/>
              </a:rPr>
              <a:t> </a:t>
            </a:r>
            <a:r>
              <a:rPr lang="ru-RU" err="1">
                <a:ea typeface="Calibri"/>
                <a:cs typeface="Calibri"/>
              </a:rPr>
              <a:t>launches</a:t>
            </a:r>
            <a:r>
              <a:rPr lang="ru-RU">
                <a:ea typeface="Calibri"/>
                <a:cs typeface="Calibri"/>
              </a:rPr>
              <a:t> (</a:t>
            </a:r>
            <a:r>
              <a:rPr lang="ru-RU" err="1">
                <a:ea typeface="Calibri"/>
                <a:cs typeface="Calibri"/>
              </a:rPr>
              <a:t>class</a:t>
            </a:r>
            <a:r>
              <a:rPr lang="ru-RU">
                <a:ea typeface="Calibri"/>
                <a:cs typeface="Calibri"/>
              </a:rPr>
              <a:t> = 10). </a:t>
            </a:r>
          </a:p>
        </p:txBody>
      </p:sp>
    </p:spTree>
    <p:extLst>
      <p:ext uri="{BB962C8B-B14F-4D97-AF65-F5344CB8AC3E}">
        <p14:creationId xmlns:p14="http://schemas.microsoft.com/office/powerpoint/2010/main" val="583247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8548A9-B11A-B7F4-0D97-1B7DF3C29B0B}"/>
              </a:ext>
            </a:extLst>
          </p:cNvPr>
          <p:cNvSpPr>
            <a:spLocks noGrp="1"/>
          </p:cNvSpPr>
          <p:nvPr>
            <p:ph type="title"/>
          </p:nvPr>
        </p:nvSpPr>
        <p:spPr/>
        <p:txBody>
          <a:bodyPr lIns="91440" tIns="45720" rIns="91440" bIns="45720" anchor="t"/>
          <a:lstStyle/>
          <a:p>
            <a:r>
              <a:rPr lang="ru-RU">
                <a:ea typeface="Calibri Light"/>
                <a:cs typeface="Calibri Light"/>
              </a:rPr>
              <a:t>Total </a:t>
            </a:r>
            <a:r>
              <a:rPr lang="ru-RU" err="1">
                <a:ea typeface="Calibri Light"/>
                <a:cs typeface="Calibri Light"/>
              </a:rPr>
              <a:t>success</a:t>
            </a:r>
            <a:r>
              <a:rPr lang="ru-RU">
                <a:ea typeface="Calibri Light"/>
                <a:cs typeface="Calibri Light"/>
              </a:rPr>
              <a:t> </a:t>
            </a:r>
            <a:r>
              <a:rPr lang="ru-RU" err="1">
                <a:ea typeface="Calibri Light"/>
                <a:cs typeface="Calibri Light"/>
              </a:rPr>
              <a:t>launches</a:t>
            </a:r>
            <a:r>
              <a:rPr lang="ru-RU">
                <a:ea typeface="Calibri Light"/>
                <a:cs typeface="Calibri Light"/>
              </a:rPr>
              <a:t> </a:t>
            </a:r>
            <a:r>
              <a:rPr lang="en-US">
                <a:ea typeface="Calibri Light"/>
                <a:cs typeface="Calibri Light"/>
              </a:rPr>
              <a:t>for the launch site (KSC LC-39A) with highest launch success ratio</a:t>
            </a:r>
            <a:endParaRPr lang="ru-RU">
              <a:ea typeface="Calibri Light"/>
              <a:cs typeface="Calibri Light"/>
            </a:endParaRPr>
          </a:p>
          <a:p>
            <a:endParaRPr lang="ru-RU">
              <a:ea typeface="Calibri Light"/>
              <a:cs typeface="Calibri Light"/>
            </a:endParaRPr>
          </a:p>
        </p:txBody>
      </p:sp>
      <p:pic>
        <p:nvPicPr>
          <p:cNvPr id="4" name="Объект 3" descr="Изображение выглядит как текст, снимок экрана, программное обеспечение, Операционная система&#10;&#10;Содержимое, созданное ИИ, может быть неверным.">
            <a:extLst>
              <a:ext uri="{FF2B5EF4-FFF2-40B4-BE49-F238E27FC236}">
                <a16:creationId xmlns:a16="http://schemas.microsoft.com/office/drawing/2014/main" id="{E42D929B-C645-C2C4-4EF9-84E1206428D3}"/>
              </a:ext>
            </a:extLst>
          </p:cNvPr>
          <p:cNvPicPr>
            <a:picLocks noGrp="1" noChangeAspect="1"/>
          </p:cNvPicPr>
          <p:nvPr>
            <p:ph idx="1"/>
          </p:nvPr>
        </p:nvPicPr>
        <p:blipFill>
          <a:blip r:embed="rId2"/>
          <a:stretch>
            <a:fillRect/>
          </a:stretch>
        </p:blipFill>
        <p:spPr>
          <a:xfrm>
            <a:off x="975525" y="1825625"/>
            <a:ext cx="6769618" cy="4351338"/>
          </a:xfrm>
        </p:spPr>
      </p:pic>
      <p:sp>
        <p:nvSpPr>
          <p:cNvPr id="6" name="TextBox 5">
            <a:extLst>
              <a:ext uri="{FF2B5EF4-FFF2-40B4-BE49-F238E27FC236}">
                <a16:creationId xmlns:a16="http://schemas.microsoft.com/office/drawing/2014/main" id="{0563F8CC-9A0B-F76B-0543-DF95DF966320}"/>
              </a:ext>
            </a:extLst>
          </p:cNvPr>
          <p:cNvSpPr txBox="1"/>
          <p:nvPr/>
        </p:nvSpPr>
        <p:spPr>
          <a:xfrm>
            <a:off x="8179593" y="1940718"/>
            <a:ext cx="2870199"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err="1">
                <a:ea typeface="Calibri"/>
                <a:cs typeface="Calibri"/>
              </a:rPr>
              <a:t>Site</a:t>
            </a:r>
            <a:r>
              <a:rPr lang="ru-RU">
                <a:ea typeface="Calibri"/>
                <a:cs typeface="Calibri"/>
              </a:rPr>
              <a:t> KSC LC-39A </a:t>
            </a:r>
            <a:r>
              <a:rPr lang="ru-RU" err="1">
                <a:ea typeface="Calibri"/>
                <a:cs typeface="Calibri"/>
              </a:rPr>
              <a:t>has</a:t>
            </a:r>
            <a:r>
              <a:rPr lang="ru-RU">
                <a:ea typeface="Calibri"/>
                <a:cs typeface="Calibri"/>
              </a:rPr>
              <a:t> 10(76.9%) </a:t>
            </a:r>
            <a:r>
              <a:rPr lang="ru-RU" err="1">
                <a:ea typeface="Calibri"/>
                <a:cs typeface="Calibri"/>
              </a:rPr>
              <a:t>success</a:t>
            </a:r>
            <a:r>
              <a:rPr lang="ru-RU">
                <a:ea typeface="Calibri"/>
                <a:cs typeface="Calibri"/>
              </a:rPr>
              <a:t>  </a:t>
            </a:r>
            <a:r>
              <a:rPr lang="ru-RU" err="1">
                <a:ea typeface="Calibri"/>
                <a:cs typeface="Calibri"/>
              </a:rPr>
              <a:t>launches</a:t>
            </a:r>
            <a:r>
              <a:rPr lang="ru-RU">
                <a:ea typeface="Calibri"/>
                <a:cs typeface="Calibri"/>
              </a:rPr>
              <a:t> </a:t>
            </a:r>
            <a:r>
              <a:rPr lang="ru-RU" err="1">
                <a:ea typeface="Calibri"/>
                <a:cs typeface="Calibri"/>
              </a:rPr>
              <a:t>vs</a:t>
            </a:r>
            <a:r>
              <a:rPr lang="ru-RU">
                <a:ea typeface="Calibri"/>
                <a:cs typeface="Calibri"/>
              </a:rPr>
              <a:t> 3(23.1%). </a:t>
            </a:r>
            <a:r>
              <a:rPr lang="ru-RU" err="1">
                <a:ea typeface="Calibri"/>
                <a:cs typeface="Calibri"/>
              </a:rPr>
              <a:t>This</a:t>
            </a:r>
            <a:r>
              <a:rPr lang="ru-RU">
                <a:ea typeface="Calibri"/>
                <a:cs typeface="Calibri"/>
              </a:rPr>
              <a:t> </a:t>
            </a:r>
            <a:r>
              <a:rPr lang="ru-RU" err="1">
                <a:ea typeface="Calibri"/>
                <a:cs typeface="Calibri"/>
              </a:rPr>
              <a:t>is</a:t>
            </a:r>
            <a:r>
              <a:rPr lang="ru-RU">
                <a:ea typeface="Calibri"/>
                <a:cs typeface="Calibri"/>
              </a:rPr>
              <a:t> </a:t>
            </a:r>
            <a:r>
              <a:rPr lang="ru-RU" err="1">
                <a:ea typeface="Calibri"/>
                <a:cs typeface="Calibri"/>
              </a:rPr>
              <a:t>the</a:t>
            </a:r>
            <a:r>
              <a:rPr lang="ru-RU">
                <a:ea typeface="Calibri"/>
                <a:cs typeface="Calibri"/>
              </a:rPr>
              <a:t> </a:t>
            </a:r>
            <a:r>
              <a:rPr lang="ru-RU" err="1">
                <a:ea typeface="Calibri"/>
                <a:cs typeface="Calibri"/>
              </a:rPr>
              <a:t>most</a:t>
            </a:r>
            <a:r>
              <a:rPr lang="ru-RU">
                <a:ea typeface="Calibri"/>
                <a:cs typeface="Calibri"/>
              </a:rPr>
              <a:t> </a:t>
            </a:r>
            <a:r>
              <a:rPr lang="ru-RU" err="1">
                <a:ea typeface="Calibri"/>
                <a:cs typeface="Calibri"/>
              </a:rPr>
              <a:t>percent</a:t>
            </a:r>
            <a:r>
              <a:rPr lang="ru-RU">
                <a:ea typeface="Calibri"/>
                <a:cs typeface="Calibri"/>
              </a:rPr>
              <a:t> </a:t>
            </a:r>
            <a:r>
              <a:rPr lang="ru-RU" err="1">
                <a:ea typeface="Calibri"/>
                <a:cs typeface="Calibri"/>
              </a:rPr>
              <a:t>among</a:t>
            </a:r>
            <a:r>
              <a:rPr lang="ru-RU">
                <a:ea typeface="Calibri"/>
                <a:cs typeface="Calibri"/>
              </a:rPr>
              <a:t> </a:t>
            </a:r>
            <a:r>
              <a:rPr lang="ru-RU" err="1">
                <a:ea typeface="Calibri"/>
                <a:cs typeface="Calibri"/>
              </a:rPr>
              <a:t>all</a:t>
            </a:r>
            <a:r>
              <a:rPr lang="ru-RU">
                <a:ea typeface="Calibri"/>
                <a:cs typeface="Calibri"/>
              </a:rPr>
              <a:t> </a:t>
            </a:r>
            <a:r>
              <a:rPr lang="ru-RU" err="1">
                <a:ea typeface="Calibri"/>
                <a:cs typeface="Calibri"/>
              </a:rPr>
              <a:t>sites</a:t>
            </a:r>
            <a:r>
              <a:rPr lang="ru-RU">
                <a:ea typeface="Calibri"/>
                <a:cs typeface="Calibri"/>
              </a:rPr>
              <a:t>. </a:t>
            </a:r>
            <a:r>
              <a:rPr lang="ru-RU" err="1">
                <a:ea typeface="Calibri"/>
                <a:cs typeface="Calibri"/>
              </a:rPr>
              <a:t>Below</a:t>
            </a:r>
            <a:r>
              <a:rPr lang="ru-RU">
                <a:ea typeface="Calibri"/>
                <a:cs typeface="Calibri"/>
              </a:rPr>
              <a:t> </a:t>
            </a:r>
            <a:r>
              <a:rPr lang="ru-RU" err="1">
                <a:ea typeface="Calibri"/>
                <a:cs typeface="Calibri"/>
              </a:rPr>
              <a:t>we</a:t>
            </a:r>
            <a:r>
              <a:rPr lang="ru-RU">
                <a:ea typeface="Calibri"/>
                <a:cs typeface="Calibri"/>
              </a:rPr>
              <a:t> </a:t>
            </a:r>
            <a:r>
              <a:rPr lang="ru-RU" err="1">
                <a:ea typeface="Calibri"/>
                <a:cs typeface="Calibri"/>
              </a:rPr>
              <a:t>see</a:t>
            </a:r>
            <a:r>
              <a:rPr lang="ru-RU">
                <a:ea typeface="Calibri"/>
                <a:cs typeface="Calibri"/>
              </a:rPr>
              <a:t> </a:t>
            </a:r>
            <a:r>
              <a:rPr lang="ru-RU" err="1">
                <a:ea typeface="Calibri"/>
                <a:cs typeface="Calibri"/>
              </a:rPr>
              <a:t>percentages</a:t>
            </a:r>
            <a:r>
              <a:rPr lang="ru-RU">
                <a:ea typeface="Calibri"/>
                <a:cs typeface="Calibri"/>
              </a:rPr>
              <a:t> </a:t>
            </a:r>
            <a:r>
              <a:rPr lang="ru-RU" err="1">
                <a:ea typeface="Calibri"/>
                <a:cs typeface="Calibri"/>
              </a:rPr>
              <a:t>for</a:t>
            </a:r>
            <a:r>
              <a:rPr lang="ru-RU">
                <a:ea typeface="Calibri"/>
                <a:cs typeface="Calibri"/>
              </a:rPr>
              <a:t> </a:t>
            </a:r>
            <a:r>
              <a:rPr lang="ru-RU" err="1">
                <a:ea typeface="Calibri"/>
                <a:cs typeface="Calibri"/>
              </a:rPr>
              <a:t>other</a:t>
            </a:r>
            <a:r>
              <a:rPr lang="ru-RU">
                <a:ea typeface="Calibri"/>
                <a:cs typeface="Calibri"/>
              </a:rPr>
              <a:t> </a:t>
            </a:r>
            <a:r>
              <a:rPr lang="ru-RU" err="1">
                <a:ea typeface="Calibri"/>
                <a:cs typeface="Calibri"/>
              </a:rPr>
              <a:t>sites</a:t>
            </a:r>
            <a:r>
              <a:rPr lang="ru-RU">
                <a:ea typeface="Calibri"/>
                <a:cs typeface="Calibri"/>
              </a:rPr>
              <a:t>.</a:t>
            </a:r>
          </a:p>
          <a:p>
            <a:endParaRPr lang="ru-RU">
              <a:ea typeface="+mn-lt"/>
              <a:cs typeface="+mn-lt"/>
            </a:endParaRPr>
          </a:p>
          <a:p>
            <a:r>
              <a:rPr lang="ru-RU" sz="1400">
                <a:ea typeface="+mn-lt"/>
                <a:cs typeface="+mn-lt"/>
              </a:rPr>
              <a:t>CCAFS LC-40 19(73.1% ) </a:t>
            </a:r>
            <a:r>
              <a:rPr lang="ru-RU" sz="1400" err="1">
                <a:ea typeface="+mn-lt"/>
                <a:cs typeface="+mn-lt"/>
              </a:rPr>
              <a:t>vs</a:t>
            </a:r>
            <a:r>
              <a:rPr lang="ru-RU" sz="1400">
                <a:ea typeface="+mn-lt"/>
                <a:cs typeface="+mn-lt"/>
              </a:rPr>
              <a:t> 7(26.9%)</a:t>
            </a:r>
            <a:endParaRPr lang="ru-RU" sz="1400">
              <a:ea typeface="Calibri"/>
              <a:cs typeface="Calibri"/>
            </a:endParaRPr>
          </a:p>
          <a:p>
            <a:r>
              <a:rPr lang="ru-RU" sz="1400">
                <a:ea typeface="+mn-lt"/>
                <a:cs typeface="+mn-lt"/>
              </a:rPr>
              <a:t>CCAFS SLC-40 4(57.1%) </a:t>
            </a:r>
            <a:r>
              <a:rPr lang="ru-RU" sz="1400" err="1">
                <a:ea typeface="+mn-lt"/>
                <a:cs typeface="+mn-lt"/>
              </a:rPr>
              <a:t>vs</a:t>
            </a:r>
            <a:r>
              <a:rPr lang="ru-RU" sz="1400">
                <a:ea typeface="+mn-lt"/>
                <a:cs typeface="+mn-lt"/>
              </a:rPr>
              <a:t> 3(42.9%)</a:t>
            </a:r>
            <a:endParaRPr lang="ru-RU" sz="1400">
              <a:ea typeface="Calibri"/>
              <a:cs typeface="Calibri"/>
            </a:endParaRPr>
          </a:p>
          <a:p>
            <a:r>
              <a:rPr lang="ru-RU" sz="1400">
                <a:ea typeface="+mn-lt"/>
                <a:cs typeface="+mn-lt"/>
              </a:rPr>
              <a:t>VAFB SLC-4E 6(60%) </a:t>
            </a:r>
            <a:r>
              <a:rPr lang="ru-RU" sz="1400" err="1">
                <a:ea typeface="+mn-lt"/>
                <a:cs typeface="+mn-lt"/>
              </a:rPr>
              <a:t>vs</a:t>
            </a:r>
            <a:r>
              <a:rPr lang="ru-RU" sz="1400">
                <a:ea typeface="+mn-lt"/>
                <a:cs typeface="+mn-lt"/>
              </a:rPr>
              <a:t> 4(40%)</a:t>
            </a:r>
            <a:endParaRPr lang="ru-RU" sz="1400">
              <a:ea typeface="Calibri"/>
              <a:cs typeface="Calibri"/>
            </a:endParaRPr>
          </a:p>
          <a:p>
            <a:endParaRPr lang="ru-RU">
              <a:ea typeface="Calibri"/>
              <a:cs typeface="Calibri"/>
            </a:endParaRPr>
          </a:p>
        </p:txBody>
      </p:sp>
    </p:spTree>
    <p:extLst>
      <p:ext uri="{BB962C8B-B14F-4D97-AF65-F5344CB8AC3E}">
        <p14:creationId xmlns:p14="http://schemas.microsoft.com/office/powerpoint/2010/main" val="424558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56997"/>
            <a:ext cx="9828027" cy="41606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a:solidFill>
                  <a:schemeClr val="accent3">
                    <a:lumMod val="25000"/>
                  </a:schemeClr>
                </a:solidFill>
                <a:latin typeface="Calibri"/>
                <a:ea typeface="Calibri"/>
                <a:cs typeface="Calibri"/>
              </a:rPr>
              <a:t>SpaceX advertises Falcon 9 rocket launches on its website with a cost of 62 million dollars; other providers cost upward of 165 million dollars each, much of the savings is because SpaceX can reuse the first stage.</a:t>
            </a:r>
            <a:endParaRPr lang="ru-RU">
              <a:solidFill>
                <a:schemeClr val="accent3">
                  <a:lumMod val="25000"/>
                </a:schemeClr>
              </a:solidFill>
              <a:latin typeface="Calibri"/>
              <a:ea typeface="Calibri"/>
              <a:cs typeface="Calibri"/>
            </a:endParaRPr>
          </a:p>
          <a:p>
            <a:pPr>
              <a:spcBef>
                <a:spcPts val="1400"/>
              </a:spcBef>
            </a:pPr>
            <a:r>
              <a:rPr lang="en-US">
                <a:solidFill>
                  <a:schemeClr val="accent3">
                    <a:lumMod val="25000"/>
                  </a:schemeClr>
                </a:solidFill>
                <a:latin typeface="Calibri"/>
                <a:ea typeface="Calibri"/>
                <a:cs typeface="Calibri"/>
              </a:rPr>
              <a:t> We will predict if the Falcon 9 first stage will land successfully. What launch features impact for success landing.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descr="Изображение выглядит как текст, снимок экрана, диаграмма, Шрифт&#10;&#10;Содержимое, созданное ИИ, может быть неверным.">
            <a:extLst>
              <a:ext uri="{FF2B5EF4-FFF2-40B4-BE49-F238E27FC236}">
                <a16:creationId xmlns:a16="http://schemas.microsoft.com/office/drawing/2014/main" id="{B9F4F951-1548-CE0A-6DF2-68E9945B7889}"/>
              </a:ext>
            </a:extLst>
          </p:cNvPr>
          <p:cNvPicPr>
            <a:picLocks noChangeAspect="1"/>
          </p:cNvPicPr>
          <p:nvPr/>
        </p:nvPicPr>
        <p:blipFill>
          <a:blip r:embed="rId2"/>
          <a:stretch>
            <a:fillRect/>
          </a:stretch>
        </p:blipFill>
        <p:spPr>
          <a:xfrm>
            <a:off x="171450" y="3705"/>
            <a:ext cx="5753100" cy="3590925"/>
          </a:xfrm>
          <a:prstGeom prst="rect">
            <a:avLst/>
          </a:prstGeom>
        </p:spPr>
      </p:pic>
      <p:pic>
        <p:nvPicPr>
          <p:cNvPr id="11" name="Рисунок 10" descr="Изображение выглядит как текст, снимок экрана, диаграмма&#10;&#10;Содержимое, созданное ИИ, может быть неверным.">
            <a:extLst>
              <a:ext uri="{FF2B5EF4-FFF2-40B4-BE49-F238E27FC236}">
                <a16:creationId xmlns:a16="http://schemas.microsoft.com/office/drawing/2014/main" id="{7F9336BB-1A88-4266-E5D5-94EE5DA6437C}"/>
              </a:ext>
            </a:extLst>
          </p:cNvPr>
          <p:cNvPicPr>
            <a:picLocks noChangeAspect="1"/>
          </p:cNvPicPr>
          <p:nvPr/>
        </p:nvPicPr>
        <p:blipFill>
          <a:blip r:embed="rId3"/>
          <a:stretch>
            <a:fillRect/>
          </a:stretch>
        </p:blipFill>
        <p:spPr>
          <a:xfrm>
            <a:off x="5934075" y="0"/>
            <a:ext cx="6253162" cy="3600980"/>
          </a:xfrm>
          <a:prstGeom prst="rect">
            <a:avLst/>
          </a:prstGeom>
        </p:spPr>
      </p:pic>
      <p:pic>
        <p:nvPicPr>
          <p:cNvPr id="12" name="Рисунок 11" descr="Изображение выглядит как текст, снимок экрана, программное обеспечение, диаграмма&#10;&#10;Содержимое, созданное ИИ, может быть неверным.">
            <a:extLst>
              <a:ext uri="{FF2B5EF4-FFF2-40B4-BE49-F238E27FC236}">
                <a16:creationId xmlns:a16="http://schemas.microsoft.com/office/drawing/2014/main" id="{F834BBB9-3218-34E5-EE12-B873FA305FFF}"/>
              </a:ext>
            </a:extLst>
          </p:cNvPr>
          <p:cNvPicPr>
            <a:picLocks noChangeAspect="1"/>
          </p:cNvPicPr>
          <p:nvPr/>
        </p:nvPicPr>
        <p:blipFill>
          <a:blip r:embed="rId4"/>
          <a:stretch>
            <a:fillRect/>
          </a:stretch>
        </p:blipFill>
        <p:spPr>
          <a:xfrm>
            <a:off x="2719387" y="3595687"/>
            <a:ext cx="6431757" cy="4131469"/>
          </a:xfrm>
          <a:prstGeom prst="rect">
            <a:avLst/>
          </a:prstGeom>
        </p:spPr>
      </p:pic>
    </p:spTree>
    <p:extLst>
      <p:ext uri="{BB962C8B-B14F-4D97-AF65-F5344CB8AC3E}">
        <p14:creationId xmlns:p14="http://schemas.microsoft.com/office/powerpoint/2010/main" val="3766951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AF4AA9-3A6D-3357-ACD2-D0BC209E9234}"/>
              </a:ext>
            </a:extLst>
          </p:cNvPr>
          <p:cNvSpPr>
            <a:spLocks noGrp="1"/>
          </p:cNvSpPr>
          <p:nvPr>
            <p:ph type="title"/>
          </p:nvPr>
        </p:nvSpPr>
        <p:spPr>
          <a:xfrm>
            <a:off x="838200" y="365125"/>
            <a:ext cx="10515600" cy="616480"/>
          </a:xfrm>
        </p:spPr>
        <p:txBody>
          <a:bodyPr lIns="91440" tIns="45720" rIns="91440" bIns="45720" anchor="t"/>
          <a:lstStyle/>
          <a:p>
            <a:r>
              <a:rPr lang="ru-RU" sz="2800">
                <a:ea typeface="+mj-lt"/>
                <a:cs typeface="+mj-lt"/>
              </a:rPr>
              <a:t>The F9 </a:t>
            </a:r>
            <a:r>
              <a:rPr lang="ru-RU" sz="2800" err="1">
                <a:ea typeface="+mj-lt"/>
                <a:cs typeface="+mj-lt"/>
              </a:rPr>
              <a:t>Booster</a:t>
            </a:r>
            <a:r>
              <a:rPr lang="ru-RU" sz="2800">
                <a:ea typeface="+mj-lt"/>
                <a:cs typeface="+mj-lt"/>
              </a:rPr>
              <a:t> FT (</a:t>
            </a:r>
            <a:r>
              <a:rPr lang="ru-RU" sz="2800" err="1">
                <a:ea typeface="+mj-lt"/>
                <a:cs typeface="+mj-lt"/>
              </a:rPr>
              <a:t>green</a:t>
            </a:r>
            <a:r>
              <a:rPr lang="ru-RU" sz="2800">
                <a:ea typeface="+mj-lt"/>
                <a:cs typeface="+mj-lt"/>
              </a:rPr>
              <a:t> </a:t>
            </a:r>
            <a:r>
              <a:rPr lang="ru-RU" sz="2800" err="1">
                <a:ea typeface="+mj-lt"/>
                <a:cs typeface="+mj-lt"/>
              </a:rPr>
              <a:t>color</a:t>
            </a:r>
            <a:r>
              <a:rPr lang="ru-RU" sz="2800">
                <a:ea typeface="+mj-lt"/>
                <a:cs typeface="+mj-lt"/>
              </a:rPr>
              <a:t>) </a:t>
            </a:r>
            <a:r>
              <a:rPr lang="ru-RU" sz="2800" err="1">
                <a:ea typeface="+mj-lt"/>
                <a:cs typeface="+mj-lt"/>
              </a:rPr>
              <a:t>has</a:t>
            </a:r>
            <a:r>
              <a:rPr lang="ru-RU" sz="2800">
                <a:ea typeface="+mj-lt"/>
                <a:cs typeface="+mj-lt"/>
              </a:rPr>
              <a:t> </a:t>
            </a:r>
            <a:r>
              <a:rPr lang="ru-RU" sz="2800" err="1">
                <a:ea typeface="+mj-lt"/>
                <a:cs typeface="+mj-lt"/>
              </a:rPr>
              <a:t>the</a:t>
            </a:r>
            <a:r>
              <a:rPr lang="ru-RU" sz="2800">
                <a:ea typeface="+mj-lt"/>
                <a:cs typeface="+mj-lt"/>
              </a:rPr>
              <a:t> </a:t>
            </a:r>
            <a:r>
              <a:rPr lang="ru-RU" sz="2800" err="1">
                <a:ea typeface="+mj-lt"/>
                <a:cs typeface="+mj-lt"/>
              </a:rPr>
              <a:t>highest</a:t>
            </a:r>
            <a:r>
              <a:rPr lang="ru-RU" sz="2800">
                <a:ea typeface="+mj-lt"/>
                <a:cs typeface="+mj-lt"/>
              </a:rPr>
              <a:t> </a:t>
            </a:r>
            <a:r>
              <a:rPr lang="ru-RU" sz="2800" err="1">
                <a:ea typeface="+mj-lt"/>
                <a:cs typeface="+mj-lt"/>
              </a:rPr>
              <a:t>success</a:t>
            </a:r>
            <a:r>
              <a:rPr lang="ru-RU" sz="2800">
                <a:ea typeface="+mj-lt"/>
                <a:cs typeface="+mj-lt"/>
              </a:rPr>
              <a:t> </a:t>
            </a:r>
            <a:r>
              <a:rPr lang="ru-RU" sz="2800" err="1">
                <a:ea typeface="+mj-lt"/>
                <a:cs typeface="+mj-lt"/>
              </a:rPr>
              <a:t>rate</a:t>
            </a:r>
            <a:r>
              <a:rPr lang="ru-RU" sz="2800">
                <a:ea typeface="+mj-lt"/>
                <a:cs typeface="+mj-lt"/>
              </a:rPr>
              <a:t>.</a:t>
            </a:r>
            <a:endParaRPr lang="ru-RU" sz="2800"/>
          </a:p>
        </p:txBody>
      </p:sp>
      <p:pic>
        <p:nvPicPr>
          <p:cNvPr id="4" name="Объект 3" descr="Изображение выглядит как текст, снимок экрана, График, число&#10;&#10;Содержимое, созданное ИИ, может быть неверным.">
            <a:extLst>
              <a:ext uri="{FF2B5EF4-FFF2-40B4-BE49-F238E27FC236}">
                <a16:creationId xmlns:a16="http://schemas.microsoft.com/office/drawing/2014/main" id="{9999B1CE-9871-436C-1C7B-8EE566F1003F}"/>
              </a:ext>
            </a:extLst>
          </p:cNvPr>
          <p:cNvPicPr>
            <a:picLocks noGrp="1" noChangeAspect="1"/>
          </p:cNvPicPr>
          <p:nvPr>
            <p:ph idx="1"/>
          </p:nvPr>
        </p:nvPicPr>
        <p:blipFill>
          <a:blip r:embed="rId2"/>
          <a:stretch>
            <a:fillRect/>
          </a:stretch>
        </p:blipFill>
        <p:spPr>
          <a:xfrm>
            <a:off x="1061227" y="1698625"/>
            <a:ext cx="10069546" cy="4478338"/>
          </a:xfrm>
        </p:spPr>
      </p:pic>
    </p:spTree>
    <p:extLst>
      <p:ext uri="{BB962C8B-B14F-4D97-AF65-F5344CB8AC3E}">
        <p14:creationId xmlns:p14="http://schemas.microsoft.com/office/powerpoint/2010/main" val="2431907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147CF8-ED88-D435-2390-A87D40627C4F}"/>
              </a:ext>
            </a:extLst>
          </p:cNvPr>
          <p:cNvSpPr>
            <a:spLocks noGrp="1"/>
          </p:cNvSpPr>
          <p:nvPr>
            <p:ph type="title"/>
          </p:nvPr>
        </p:nvSpPr>
        <p:spPr>
          <a:xfrm>
            <a:off x="838200" y="365125"/>
            <a:ext cx="10515600" cy="1050397"/>
          </a:xfrm>
        </p:spPr>
        <p:txBody>
          <a:bodyPr lIns="91440" tIns="45720" rIns="91440" bIns="45720" anchor="t"/>
          <a:lstStyle/>
          <a:p>
            <a:r>
              <a:rPr lang="ru-RU" sz="2800">
                <a:ea typeface="+mj-lt"/>
                <a:cs typeface="+mj-lt"/>
              </a:rPr>
              <a:t>The </a:t>
            </a:r>
            <a:r>
              <a:rPr lang="ru-RU" sz="2800" err="1">
                <a:ea typeface="+mj-lt"/>
                <a:cs typeface="+mj-lt"/>
              </a:rPr>
              <a:t>range</a:t>
            </a:r>
            <a:r>
              <a:rPr lang="ru-RU" sz="2800">
                <a:ea typeface="+mj-lt"/>
                <a:cs typeface="+mj-lt"/>
              </a:rPr>
              <a:t> 4600-5300kg </a:t>
            </a:r>
            <a:r>
              <a:rPr lang="ru-RU" sz="2800" err="1">
                <a:ea typeface="+mj-lt"/>
                <a:cs typeface="+mj-lt"/>
              </a:rPr>
              <a:t>has</a:t>
            </a:r>
            <a:r>
              <a:rPr lang="ru-RU" sz="2800">
                <a:ea typeface="+mj-lt"/>
                <a:cs typeface="+mj-lt"/>
              </a:rPr>
              <a:t> 5 </a:t>
            </a:r>
            <a:r>
              <a:rPr lang="ru-RU" sz="2800" err="1">
                <a:ea typeface="+mj-lt"/>
                <a:cs typeface="+mj-lt"/>
              </a:rPr>
              <a:t>success</a:t>
            </a:r>
            <a:r>
              <a:rPr lang="ru-RU" sz="2800">
                <a:ea typeface="+mj-lt"/>
                <a:cs typeface="+mj-lt"/>
              </a:rPr>
              <a:t> </a:t>
            </a:r>
            <a:r>
              <a:rPr lang="ru-RU" sz="2800" err="1">
                <a:ea typeface="+mj-lt"/>
                <a:cs typeface="+mj-lt"/>
              </a:rPr>
              <a:t>vs</a:t>
            </a:r>
            <a:r>
              <a:rPr lang="ru-RU" sz="2800">
                <a:ea typeface="+mj-lt"/>
                <a:cs typeface="+mj-lt"/>
              </a:rPr>
              <a:t> 2 </a:t>
            </a:r>
            <a:r>
              <a:rPr lang="ru-RU" sz="2800" err="1">
                <a:ea typeface="+mj-lt"/>
                <a:cs typeface="+mj-lt"/>
              </a:rPr>
              <a:t>unsuccess</a:t>
            </a:r>
            <a:r>
              <a:rPr lang="ru-RU" sz="2800">
                <a:ea typeface="+mj-lt"/>
                <a:cs typeface="+mj-lt"/>
              </a:rPr>
              <a:t> </a:t>
            </a:r>
            <a:r>
              <a:rPr lang="ru-RU" sz="2800" err="1">
                <a:ea typeface="+mj-lt"/>
                <a:cs typeface="+mj-lt"/>
              </a:rPr>
              <a:t>and</a:t>
            </a:r>
            <a:r>
              <a:rPr lang="ru-RU" sz="2800">
                <a:ea typeface="+mj-lt"/>
                <a:cs typeface="+mj-lt"/>
              </a:rPr>
              <a:t> </a:t>
            </a:r>
            <a:r>
              <a:rPr lang="ru-RU" sz="2800" err="1">
                <a:ea typeface="+mj-lt"/>
                <a:cs typeface="+mj-lt"/>
              </a:rPr>
              <a:t>this</a:t>
            </a:r>
            <a:r>
              <a:rPr lang="ru-RU" sz="2800">
                <a:ea typeface="+mj-lt"/>
                <a:cs typeface="+mj-lt"/>
              </a:rPr>
              <a:t> </a:t>
            </a:r>
            <a:r>
              <a:rPr lang="ru-RU" sz="2800" err="1">
                <a:ea typeface="+mj-lt"/>
                <a:cs typeface="+mj-lt"/>
              </a:rPr>
              <a:t>is</a:t>
            </a:r>
            <a:r>
              <a:rPr lang="ru-RU" sz="2800">
                <a:ea typeface="+mj-lt"/>
                <a:cs typeface="+mj-lt"/>
              </a:rPr>
              <a:t> </a:t>
            </a:r>
            <a:r>
              <a:rPr lang="ru-RU" sz="2800" err="1">
                <a:ea typeface="+mj-lt"/>
                <a:cs typeface="+mj-lt"/>
              </a:rPr>
              <a:t>the</a:t>
            </a:r>
            <a:r>
              <a:rPr lang="ru-RU" sz="2800">
                <a:ea typeface="+mj-lt"/>
                <a:cs typeface="+mj-lt"/>
              </a:rPr>
              <a:t> </a:t>
            </a:r>
            <a:r>
              <a:rPr lang="ru-RU" sz="2800" err="1">
                <a:ea typeface="+mj-lt"/>
                <a:cs typeface="+mj-lt"/>
              </a:rPr>
              <a:t>highest</a:t>
            </a:r>
            <a:r>
              <a:rPr lang="ru-RU" sz="2800">
                <a:ea typeface="+mj-lt"/>
                <a:cs typeface="+mj-lt"/>
              </a:rPr>
              <a:t> </a:t>
            </a:r>
            <a:r>
              <a:rPr lang="ru-RU" sz="2800" err="1">
                <a:ea typeface="+mj-lt"/>
                <a:cs typeface="+mj-lt"/>
              </a:rPr>
              <a:t>success</a:t>
            </a:r>
            <a:r>
              <a:rPr lang="ru-RU" sz="2800">
                <a:ea typeface="+mj-lt"/>
                <a:cs typeface="+mj-lt"/>
              </a:rPr>
              <a:t> </a:t>
            </a:r>
            <a:r>
              <a:rPr lang="ru-RU" sz="2800" err="1">
                <a:ea typeface="+mj-lt"/>
                <a:cs typeface="+mj-lt"/>
              </a:rPr>
              <a:t>rate</a:t>
            </a:r>
            <a:r>
              <a:rPr lang="ru-RU" sz="2800">
                <a:ea typeface="+mj-lt"/>
                <a:cs typeface="+mj-lt"/>
              </a:rPr>
              <a:t> = 2.5.</a:t>
            </a:r>
            <a:endParaRPr lang="ru-RU" sz="2800">
              <a:ea typeface="Calibri Light"/>
              <a:cs typeface="Calibri Light"/>
            </a:endParaRPr>
          </a:p>
        </p:txBody>
      </p:sp>
      <p:pic>
        <p:nvPicPr>
          <p:cNvPr id="4" name="Объект 3" descr="Изображение выглядит как текст, снимок экрана, График, диаграмма&#10;&#10;Содержимое, созданное ИИ, может быть неверным.">
            <a:extLst>
              <a:ext uri="{FF2B5EF4-FFF2-40B4-BE49-F238E27FC236}">
                <a16:creationId xmlns:a16="http://schemas.microsoft.com/office/drawing/2014/main" id="{5199E1C8-3B77-862D-CFCA-B4D9F941D6F3}"/>
              </a:ext>
            </a:extLst>
          </p:cNvPr>
          <p:cNvPicPr>
            <a:picLocks noGrp="1" noChangeAspect="1"/>
          </p:cNvPicPr>
          <p:nvPr>
            <p:ph idx="1"/>
          </p:nvPr>
        </p:nvPicPr>
        <p:blipFill>
          <a:blip r:embed="rId2"/>
          <a:stretch>
            <a:fillRect/>
          </a:stretch>
        </p:blipFill>
        <p:spPr>
          <a:xfrm>
            <a:off x="1042312" y="1613959"/>
            <a:ext cx="10107375" cy="4563004"/>
          </a:xfrm>
        </p:spPr>
      </p:pic>
    </p:spTree>
    <p:extLst>
      <p:ext uri="{BB962C8B-B14F-4D97-AF65-F5344CB8AC3E}">
        <p14:creationId xmlns:p14="http://schemas.microsoft.com/office/powerpoint/2010/main" val="2078394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D80685-A197-FF79-83A5-09F43CE53CBB}"/>
              </a:ext>
            </a:extLst>
          </p:cNvPr>
          <p:cNvSpPr>
            <a:spLocks noGrp="1"/>
          </p:cNvSpPr>
          <p:nvPr>
            <p:ph type="title"/>
          </p:nvPr>
        </p:nvSpPr>
        <p:spPr>
          <a:xfrm>
            <a:off x="838200" y="365125"/>
            <a:ext cx="10515600" cy="955147"/>
          </a:xfrm>
        </p:spPr>
        <p:txBody>
          <a:bodyPr lIns="91440" tIns="45720" rIns="91440" bIns="45720" anchor="t"/>
          <a:lstStyle/>
          <a:p>
            <a:r>
              <a:rPr lang="ru-RU" sz="2800">
                <a:ea typeface="+mj-lt"/>
                <a:cs typeface="+mj-lt"/>
              </a:rPr>
              <a:t>The </a:t>
            </a:r>
            <a:r>
              <a:rPr lang="ru-RU" sz="2800" err="1">
                <a:ea typeface="+mj-lt"/>
                <a:cs typeface="+mj-lt"/>
              </a:rPr>
              <a:t>range</a:t>
            </a:r>
            <a:r>
              <a:rPr lang="ru-RU" sz="2800">
                <a:ea typeface="+mj-lt"/>
                <a:cs typeface="+mj-lt"/>
              </a:rPr>
              <a:t> 5400-6800kg </a:t>
            </a:r>
            <a:r>
              <a:rPr lang="ru-RU" sz="2800" err="1">
                <a:ea typeface="+mj-lt"/>
                <a:cs typeface="+mj-lt"/>
              </a:rPr>
              <a:t>has</a:t>
            </a:r>
            <a:r>
              <a:rPr lang="ru-RU" sz="2800">
                <a:ea typeface="+mj-lt"/>
                <a:cs typeface="+mj-lt"/>
              </a:rPr>
              <a:t> 0 </a:t>
            </a:r>
            <a:r>
              <a:rPr lang="ru-RU" sz="2800" err="1">
                <a:ea typeface="+mj-lt"/>
                <a:cs typeface="+mj-lt"/>
              </a:rPr>
              <a:t>success</a:t>
            </a:r>
            <a:r>
              <a:rPr lang="ru-RU" sz="2800">
                <a:ea typeface="+mj-lt"/>
                <a:cs typeface="+mj-lt"/>
              </a:rPr>
              <a:t> </a:t>
            </a:r>
            <a:r>
              <a:rPr lang="ru-RU" sz="2800" err="1">
                <a:ea typeface="+mj-lt"/>
                <a:cs typeface="+mj-lt"/>
              </a:rPr>
              <a:t>and</a:t>
            </a:r>
            <a:r>
              <a:rPr lang="ru-RU" sz="2800">
                <a:ea typeface="+mj-lt"/>
                <a:cs typeface="+mj-lt"/>
              </a:rPr>
              <a:t> 6 </a:t>
            </a:r>
            <a:r>
              <a:rPr lang="ru-RU" sz="2800" err="1">
                <a:ea typeface="+mj-lt"/>
                <a:cs typeface="+mj-lt"/>
              </a:rPr>
              <a:t>unseccess</a:t>
            </a:r>
            <a:r>
              <a:rPr lang="ru-RU" sz="2800">
                <a:ea typeface="+mj-lt"/>
                <a:cs typeface="+mj-lt"/>
              </a:rPr>
              <a:t> </a:t>
            </a:r>
            <a:r>
              <a:rPr lang="ru-RU" sz="2800" err="1">
                <a:ea typeface="+mj-lt"/>
                <a:cs typeface="+mj-lt"/>
              </a:rPr>
              <a:t>launches</a:t>
            </a:r>
            <a:r>
              <a:rPr lang="ru-RU" sz="2800">
                <a:ea typeface="+mj-lt"/>
                <a:cs typeface="+mj-lt"/>
              </a:rPr>
              <a:t>.</a:t>
            </a:r>
            <a:endParaRPr lang="ru-RU">
              <a:ea typeface="+mj-lt"/>
              <a:cs typeface="+mj-lt"/>
            </a:endParaRPr>
          </a:p>
        </p:txBody>
      </p:sp>
      <p:pic>
        <p:nvPicPr>
          <p:cNvPr id="4" name="Объект 3" descr="Изображение выглядит как текст, снимок экрана, диаграмма, График&#10;&#10;Содержимое, созданное ИИ, может быть неверным.">
            <a:extLst>
              <a:ext uri="{FF2B5EF4-FFF2-40B4-BE49-F238E27FC236}">
                <a16:creationId xmlns:a16="http://schemas.microsoft.com/office/drawing/2014/main" id="{04233E6B-BB33-79BF-0F8A-1D477F5193A6}"/>
              </a:ext>
            </a:extLst>
          </p:cNvPr>
          <p:cNvPicPr>
            <a:picLocks noGrp="1" noChangeAspect="1"/>
          </p:cNvPicPr>
          <p:nvPr>
            <p:ph idx="1"/>
          </p:nvPr>
        </p:nvPicPr>
        <p:blipFill>
          <a:blip r:embed="rId2"/>
          <a:stretch>
            <a:fillRect/>
          </a:stretch>
        </p:blipFill>
        <p:spPr>
          <a:xfrm>
            <a:off x="1065017" y="1550459"/>
            <a:ext cx="10061966" cy="4626504"/>
          </a:xfrm>
        </p:spPr>
      </p:pic>
    </p:spTree>
    <p:extLst>
      <p:ext uri="{BB962C8B-B14F-4D97-AF65-F5344CB8AC3E}">
        <p14:creationId xmlns:p14="http://schemas.microsoft.com/office/powerpoint/2010/main" val="2845031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259450" cy="381158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There are built classification models for four methods. </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1000">
                <a:solidFill>
                  <a:schemeClr val="accent3">
                    <a:lumMod val="25000"/>
                  </a:schemeClr>
                </a:solidFill>
                <a:latin typeface="Consolas"/>
              </a:rPr>
              <a:t>             Method  </a:t>
            </a:r>
            <a:r>
              <a:rPr lang="en-US" sz="1000" err="1">
                <a:solidFill>
                  <a:schemeClr val="accent3">
                    <a:lumMod val="25000"/>
                  </a:schemeClr>
                </a:solidFill>
                <a:latin typeface="Consolas"/>
              </a:rPr>
              <a:t>Logistic_Reg</a:t>
            </a:r>
            <a:r>
              <a:rPr lang="en-US" sz="1000">
                <a:solidFill>
                  <a:schemeClr val="accent3">
                    <a:lumMod val="25000"/>
                  </a:schemeClr>
                </a:solidFill>
                <a:latin typeface="Consolas"/>
              </a:rPr>
              <a:t>       SVM  Decision Tree       KNN
  Test Data Accuracy     0.833333  0.833333       0.888889  0.833333</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The highest classification accuracy is 0.89 at Decision Tree Classifier model. </a:t>
            </a:r>
          </a:p>
          <a:p>
            <a:pPr>
              <a:lnSpc>
                <a:spcPct val="100000"/>
              </a:lnSpc>
              <a:spcBef>
                <a:spcPts val="1400"/>
              </a:spcBef>
            </a:pPr>
            <a:r>
              <a:rPr lang="en-US" sz="2200">
                <a:solidFill>
                  <a:schemeClr val="accent3">
                    <a:lumMod val="25000"/>
                  </a:schemeClr>
                </a:solidFill>
                <a:latin typeface="Abadi"/>
              </a:rPr>
              <a:t>The notebook is </a:t>
            </a:r>
            <a:r>
              <a:rPr lang="en-US" sz="2200">
                <a:solidFill>
                  <a:schemeClr val="accent3">
                    <a:lumMod val="25000"/>
                  </a:schemeClr>
                </a:solidFill>
                <a:ea typeface="+mn-lt"/>
                <a:cs typeface="+mn-lt"/>
              </a:rPr>
              <a:t>https://github.com/Georgii101/Applied-Data-Science-Capstone/blob/main/SpaceX_Machine%20Learning%20Prediction.ipynb</a:t>
            </a:r>
            <a:endParaRPr lang="en-US" sz="2200">
              <a:solidFill>
                <a:schemeClr val="accent3">
                  <a:lumMod val="25000"/>
                </a:schemeClr>
              </a:solidFill>
              <a:latin typeface="Abad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graphicFrame>
        <p:nvGraphicFramePr>
          <p:cNvPr id="3" name="Таблица 2">
            <a:extLst>
              <a:ext uri="{FF2B5EF4-FFF2-40B4-BE49-F238E27FC236}">
                <a16:creationId xmlns:a16="http://schemas.microsoft.com/office/drawing/2014/main" id="{A62ED4D2-F4A5-8BBD-5788-AA7B632A0CD9}"/>
              </a:ext>
            </a:extLst>
          </p:cNvPr>
          <p:cNvGraphicFramePr>
            <a:graphicFrameLocks noGrp="1"/>
          </p:cNvGraphicFramePr>
          <p:nvPr>
            <p:extLst>
              <p:ext uri="{D42A27DB-BD31-4B8C-83A1-F6EECF244321}">
                <p14:modId xmlns:p14="http://schemas.microsoft.com/office/powerpoint/2010/main" val="398647477"/>
              </p:ext>
            </p:extLst>
          </p:nvPr>
        </p:nvGraphicFramePr>
        <p:xfrm>
          <a:off x="345281" y="1083468"/>
          <a:ext cx="10383254" cy="5345903"/>
        </p:xfrm>
        <a:graphic>
          <a:graphicData uri="http://schemas.openxmlformats.org/drawingml/2006/table">
            <a:tbl>
              <a:tblPr firstRow="1" bandRow="1">
                <a:tableStyleId>{5C22544A-7EE6-4342-B048-85BDC9FD1C3A}</a:tableStyleId>
              </a:tblPr>
              <a:tblGrid>
                <a:gridCol w="5191627">
                  <a:extLst>
                    <a:ext uri="{9D8B030D-6E8A-4147-A177-3AD203B41FA5}">
                      <a16:colId xmlns:a16="http://schemas.microsoft.com/office/drawing/2014/main" val="1998518915"/>
                    </a:ext>
                  </a:extLst>
                </a:gridCol>
                <a:gridCol w="5191627">
                  <a:extLst>
                    <a:ext uri="{9D8B030D-6E8A-4147-A177-3AD203B41FA5}">
                      <a16:colId xmlns:a16="http://schemas.microsoft.com/office/drawing/2014/main" val="1392929958"/>
                    </a:ext>
                  </a:extLst>
                </a:gridCol>
              </a:tblGrid>
              <a:tr h="4741378">
                <a:tc>
                  <a:txBody>
                    <a:bodyPr/>
                    <a:lstStyle/>
                    <a:p>
                      <a:pPr lvl="0">
                        <a:buNone/>
                      </a:pPr>
                      <a:endParaRPr lang="ru-RU"/>
                    </a:p>
                  </a:txBody>
                  <a:tcPr>
                    <a:solidFill>
                      <a:schemeClr val="bg1"/>
                    </a:solidFill>
                  </a:tcPr>
                </a:tc>
                <a:tc>
                  <a:txBody>
                    <a:bodyPr/>
                    <a:lstStyle/>
                    <a:p>
                      <a:endParaRPr lang="ru-RU"/>
                    </a:p>
                  </a:txBody>
                  <a:tcPr>
                    <a:solidFill>
                      <a:schemeClr val="bg1"/>
                    </a:solidFill>
                  </a:tcPr>
                </a:tc>
                <a:extLst>
                  <a:ext uri="{0D108BD9-81ED-4DB2-BD59-A6C34878D82A}">
                    <a16:rowId xmlns:a16="http://schemas.microsoft.com/office/drawing/2014/main" val="1311867883"/>
                  </a:ext>
                </a:extLst>
              </a:tr>
              <a:tr h="604525">
                <a:tc>
                  <a:txBody>
                    <a:bodyPr/>
                    <a:lstStyle/>
                    <a:p>
                      <a:pPr lvl="0">
                        <a:buNone/>
                      </a:pPr>
                      <a:r>
                        <a:rPr lang="ru-RU" sz="2000" b="0" i="0" u="none" strike="noStrike" noProof="0">
                          <a:latin typeface="Calibri"/>
                        </a:rPr>
                        <a:t>The </a:t>
                      </a:r>
                      <a:r>
                        <a:rPr lang="ru-RU" sz="2000" b="0" i="0" u="none" strike="noStrike" noProof="0" err="1">
                          <a:latin typeface="Calibri"/>
                        </a:rPr>
                        <a:t>confusion</a:t>
                      </a:r>
                      <a:r>
                        <a:rPr lang="ru-RU" sz="2000" b="0" i="0" u="none" strike="noStrike" noProof="0">
                          <a:latin typeface="Calibri"/>
                        </a:rPr>
                        <a:t> </a:t>
                      </a:r>
                      <a:r>
                        <a:rPr lang="ru-RU" sz="2000" b="0" i="0" u="none" strike="noStrike" noProof="0" err="1">
                          <a:latin typeface="Calibri"/>
                        </a:rPr>
                        <a:t>matrix</a:t>
                      </a:r>
                      <a:r>
                        <a:rPr lang="ru-RU" sz="2000" b="0" i="0" u="none" strike="noStrike" noProof="0">
                          <a:latin typeface="Calibri"/>
                        </a:rPr>
                        <a:t> </a:t>
                      </a:r>
                      <a:r>
                        <a:rPr lang="ru-RU" sz="2000" b="0" i="0" u="none" strike="noStrike" noProof="0" err="1">
                          <a:latin typeface="Calibri"/>
                        </a:rPr>
                        <a:t>for</a:t>
                      </a:r>
                      <a:r>
                        <a:rPr lang="ru-RU" sz="2000" b="0" i="0" u="none" strike="noStrike" noProof="0">
                          <a:latin typeface="Calibri"/>
                        </a:rPr>
                        <a:t> </a:t>
                      </a:r>
                      <a:r>
                        <a:rPr lang="ru-RU" sz="2000" b="0" i="0" u="none" strike="noStrike" noProof="0" err="1">
                          <a:latin typeface="Calibri"/>
                        </a:rPr>
                        <a:t>logistic</a:t>
                      </a:r>
                      <a:r>
                        <a:rPr lang="ru-RU" sz="2000" b="0" i="0" u="none" strike="noStrike" noProof="0">
                          <a:latin typeface="Calibri"/>
                        </a:rPr>
                        <a:t> </a:t>
                      </a:r>
                      <a:r>
                        <a:rPr lang="ru-RU" sz="2000" b="0" i="0" u="none" strike="noStrike" noProof="0" err="1">
                          <a:latin typeface="Calibri"/>
                        </a:rPr>
                        <a:t>regression</a:t>
                      </a:r>
                      <a:r>
                        <a:rPr lang="ru-RU" sz="2000" b="0" i="0" u="none" strike="noStrike" noProof="0">
                          <a:latin typeface="Calibri"/>
                        </a:rPr>
                        <a:t>.</a:t>
                      </a:r>
                      <a:endParaRPr lang="ru-RU" sz="2000"/>
                    </a:p>
                  </a:txBody>
                  <a:tcPr/>
                </a:tc>
                <a:tc>
                  <a:txBody>
                    <a:bodyPr/>
                    <a:lstStyle/>
                    <a:p>
                      <a:pPr lvl="0">
                        <a:buNone/>
                      </a:pPr>
                      <a:r>
                        <a:rPr lang="ru-RU" sz="2000" b="0" i="0" u="none" strike="noStrike" noProof="0">
                          <a:solidFill>
                            <a:srgbClr val="000000"/>
                          </a:solidFill>
                          <a:latin typeface="Calibri"/>
                        </a:rPr>
                        <a:t>The </a:t>
                      </a:r>
                      <a:r>
                        <a:rPr lang="ru-RU" sz="2000" b="0" i="0" u="none" strike="noStrike" noProof="0" err="1">
                          <a:solidFill>
                            <a:srgbClr val="000000"/>
                          </a:solidFill>
                          <a:latin typeface="Calibri"/>
                        </a:rPr>
                        <a:t>confusion</a:t>
                      </a:r>
                      <a:r>
                        <a:rPr lang="ru-RU" sz="2000" b="0" i="0" u="none" strike="noStrike" noProof="0">
                          <a:solidFill>
                            <a:srgbClr val="000000"/>
                          </a:solidFill>
                          <a:latin typeface="Calibri"/>
                        </a:rPr>
                        <a:t> </a:t>
                      </a:r>
                      <a:r>
                        <a:rPr lang="ru-RU" sz="2000" b="0" i="0" u="none" strike="noStrike" noProof="0" err="1">
                          <a:solidFill>
                            <a:srgbClr val="000000"/>
                          </a:solidFill>
                          <a:latin typeface="Calibri"/>
                        </a:rPr>
                        <a:t>matrix</a:t>
                      </a:r>
                      <a:r>
                        <a:rPr lang="ru-RU" sz="2000" b="0" i="0" u="none" strike="noStrike" noProof="0">
                          <a:solidFill>
                            <a:srgbClr val="000000"/>
                          </a:solidFill>
                          <a:latin typeface="Calibri"/>
                        </a:rPr>
                        <a:t> </a:t>
                      </a:r>
                      <a:r>
                        <a:rPr lang="ru-RU" sz="2000" b="0" i="0" u="none" strike="noStrike" noProof="0" err="1">
                          <a:solidFill>
                            <a:srgbClr val="000000"/>
                          </a:solidFill>
                          <a:latin typeface="Calibri"/>
                        </a:rPr>
                        <a:t>for</a:t>
                      </a:r>
                      <a:r>
                        <a:rPr lang="ru-RU" sz="2000" b="0" i="0" u="none" strike="noStrike" noProof="0">
                          <a:solidFill>
                            <a:srgbClr val="000000"/>
                          </a:solidFill>
                          <a:latin typeface="Calibri"/>
                        </a:rPr>
                        <a:t> SVM.</a:t>
                      </a:r>
                      <a:endParaRPr lang="ru-RU"/>
                    </a:p>
                  </a:txBody>
                  <a:tcPr/>
                </a:tc>
                <a:extLst>
                  <a:ext uri="{0D108BD9-81ED-4DB2-BD59-A6C34878D82A}">
                    <a16:rowId xmlns:a16="http://schemas.microsoft.com/office/drawing/2014/main" val="3281645950"/>
                  </a:ext>
                </a:extLst>
              </a:tr>
            </a:tbl>
          </a:graphicData>
        </a:graphic>
      </p:graphicFrame>
      <p:pic>
        <p:nvPicPr>
          <p:cNvPr id="6" name="Рисунок 5" descr="Изображение выглядит как текст, снимок экрана, диаграмма&#10;&#10;Содержимое, созданное ИИ, может быть неверным.">
            <a:extLst>
              <a:ext uri="{FF2B5EF4-FFF2-40B4-BE49-F238E27FC236}">
                <a16:creationId xmlns:a16="http://schemas.microsoft.com/office/drawing/2014/main" id="{BD5E64D1-DB7F-2E23-0835-EB87DAC6C175}"/>
              </a:ext>
            </a:extLst>
          </p:cNvPr>
          <p:cNvPicPr>
            <a:picLocks noChangeAspect="1"/>
          </p:cNvPicPr>
          <p:nvPr/>
        </p:nvPicPr>
        <p:blipFill>
          <a:blip r:embed="rId3"/>
          <a:stretch>
            <a:fillRect/>
          </a:stretch>
        </p:blipFill>
        <p:spPr>
          <a:xfrm>
            <a:off x="402431" y="1257300"/>
            <a:ext cx="5076825" cy="4343400"/>
          </a:xfrm>
          <a:prstGeom prst="rect">
            <a:avLst/>
          </a:prstGeom>
        </p:spPr>
      </p:pic>
      <p:pic>
        <p:nvPicPr>
          <p:cNvPr id="7" name="Рисунок 6" descr="Изображение выглядит как текст, снимок экрана, диаграмма&#10;&#10;Содержимое, созданное ИИ, может быть неверным.">
            <a:extLst>
              <a:ext uri="{FF2B5EF4-FFF2-40B4-BE49-F238E27FC236}">
                <a16:creationId xmlns:a16="http://schemas.microsoft.com/office/drawing/2014/main" id="{A2BE73BC-C0E9-B43A-57C0-A76E8D895AB2}"/>
              </a:ext>
            </a:extLst>
          </p:cNvPr>
          <p:cNvPicPr>
            <a:picLocks noChangeAspect="1"/>
          </p:cNvPicPr>
          <p:nvPr/>
        </p:nvPicPr>
        <p:blipFill>
          <a:blip r:embed="rId4"/>
          <a:stretch>
            <a:fillRect/>
          </a:stretch>
        </p:blipFill>
        <p:spPr>
          <a:xfrm>
            <a:off x="5534025" y="1262062"/>
            <a:ext cx="4981575"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48B881D-6B40-F3D1-30D2-9AE5D8A12E1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0BF585-B4F5-551B-79B0-A23D6B73AE28}"/>
              </a:ext>
            </a:extLst>
          </p:cNvPr>
          <p:cNvSpPr>
            <a:spLocks noGrp="1"/>
          </p:cNvSpPr>
          <p:nvPr>
            <p:ph type="sldNum" sz="quarter" idx="12"/>
          </p:nvPr>
        </p:nvSpPr>
        <p:spPr/>
        <p:txBody>
          <a:bodyPr/>
          <a:lstStyle/>
          <a:p>
            <a:fld id="{5075537C-CA84-1446-933C-8E9D027F9201}" type="slidenum">
              <a:rPr lang="en-US" smtClean="0"/>
              <a:t>47</a:t>
            </a:fld>
            <a:endParaRPr lang="en-US"/>
          </a:p>
        </p:txBody>
      </p:sp>
      <p:graphicFrame>
        <p:nvGraphicFramePr>
          <p:cNvPr id="3" name="Таблица 2">
            <a:extLst>
              <a:ext uri="{FF2B5EF4-FFF2-40B4-BE49-F238E27FC236}">
                <a16:creationId xmlns:a16="http://schemas.microsoft.com/office/drawing/2014/main" id="{6A40243C-A5AD-F0F9-8D0A-AEE1A8262FA4}"/>
              </a:ext>
            </a:extLst>
          </p:cNvPr>
          <p:cNvGraphicFramePr>
            <a:graphicFrameLocks noGrp="1"/>
          </p:cNvGraphicFramePr>
          <p:nvPr>
            <p:extLst>
              <p:ext uri="{D42A27DB-BD31-4B8C-83A1-F6EECF244321}">
                <p14:modId xmlns:p14="http://schemas.microsoft.com/office/powerpoint/2010/main" val="3183996079"/>
              </p:ext>
            </p:extLst>
          </p:nvPr>
        </p:nvGraphicFramePr>
        <p:xfrm>
          <a:off x="736050" y="487545"/>
          <a:ext cx="10383254" cy="5345903"/>
        </p:xfrm>
        <a:graphic>
          <a:graphicData uri="http://schemas.openxmlformats.org/drawingml/2006/table">
            <a:tbl>
              <a:tblPr firstRow="1" bandRow="1">
                <a:tableStyleId>{5C22544A-7EE6-4342-B048-85BDC9FD1C3A}</a:tableStyleId>
              </a:tblPr>
              <a:tblGrid>
                <a:gridCol w="5191627">
                  <a:extLst>
                    <a:ext uri="{9D8B030D-6E8A-4147-A177-3AD203B41FA5}">
                      <a16:colId xmlns:a16="http://schemas.microsoft.com/office/drawing/2014/main" val="1998518915"/>
                    </a:ext>
                  </a:extLst>
                </a:gridCol>
                <a:gridCol w="5191627">
                  <a:extLst>
                    <a:ext uri="{9D8B030D-6E8A-4147-A177-3AD203B41FA5}">
                      <a16:colId xmlns:a16="http://schemas.microsoft.com/office/drawing/2014/main" val="1392929958"/>
                    </a:ext>
                  </a:extLst>
                </a:gridCol>
              </a:tblGrid>
              <a:tr h="4741378">
                <a:tc>
                  <a:txBody>
                    <a:bodyPr/>
                    <a:lstStyle/>
                    <a:p>
                      <a:pPr lvl="0">
                        <a:buNone/>
                      </a:pPr>
                      <a:endParaRPr lang="ru-RU"/>
                    </a:p>
                  </a:txBody>
                  <a:tcPr>
                    <a:solidFill>
                      <a:schemeClr val="bg1"/>
                    </a:solidFill>
                  </a:tcPr>
                </a:tc>
                <a:tc>
                  <a:txBody>
                    <a:bodyPr/>
                    <a:lstStyle/>
                    <a:p>
                      <a:endParaRPr lang="ru-RU"/>
                    </a:p>
                  </a:txBody>
                  <a:tcPr>
                    <a:solidFill>
                      <a:schemeClr val="bg1"/>
                    </a:solidFill>
                  </a:tcPr>
                </a:tc>
                <a:extLst>
                  <a:ext uri="{0D108BD9-81ED-4DB2-BD59-A6C34878D82A}">
                    <a16:rowId xmlns:a16="http://schemas.microsoft.com/office/drawing/2014/main" val="1311867883"/>
                  </a:ext>
                </a:extLst>
              </a:tr>
              <a:tr h="604525">
                <a:tc>
                  <a:txBody>
                    <a:bodyPr/>
                    <a:lstStyle/>
                    <a:p>
                      <a:pPr lvl="0">
                        <a:buNone/>
                      </a:pPr>
                      <a:r>
                        <a:rPr lang="ru-RU" sz="2000" b="0" i="0" u="none" strike="noStrike" noProof="0">
                          <a:latin typeface="Calibri"/>
                        </a:rPr>
                        <a:t>The </a:t>
                      </a:r>
                      <a:r>
                        <a:rPr lang="ru-RU" sz="2000" b="0" i="0" u="none" strike="noStrike" noProof="0" err="1">
                          <a:latin typeface="Calibri"/>
                        </a:rPr>
                        <a:t>confusion</a:t>
                      </a:r>
                      <a:r>
                        <a:rPr lang="ru-RU" sz="2000" b="0" i="0" u="none" strike="noStrike" noProof="0">
                          <a:latin typeface="Calibri"/>
                        </a:rPr>
                        <a:t> </a:t>
                      </a:r>
                      <a:r>
                        <a:rPr lang="ru-RU" sz="2000" b="0" i="0" u="none" strike="noStrike" noProof="0" err="1">
                          <a:latin typeface="Calibri"/>
                        </a:rPr>
                        <a:t>matrix</a:t>
                      </a:r>
                      <a:r>
                        <a:rPr lang="ru-RU" sz="2000" b="0" i="0" u="none" strike="noStrike" noProof="0">
                          <a:latin typeface="Calibri"/>
                        </a:rPr>
                        <a:t> </a:t>
                      </a:r>
                      <a:r>
                        <a:rPr lang="ru-RU" sz="2000" b="0" i="0" u="none" strike="noStrike" noProof="0" err="1">
                          <a:latin typeface="Calibri"/>
                        </a:rPr>
                        <a:t>f</a:t>
                      </a:r>
                      <a:r>
                        <a:rPr lang="ru-RU" sz="2000" b="0" i="0" u="none" strike="noStrike" kern="1200" noProof="0" err="1">
                          <a:solidFill>
                            <a:schemeClr val="dk1"/>
                          </a:solidFill>
                          <a:latin typeface="Calibri"/>
                          <a:ea typeface="+mn-ea"/>
                          <a:cs typeface="+mn-cs"/>
                        </a:rPr>
                        <a:t>or</a:t>
                      </a:r>
                      <a:r>
                        <a:rPr lang="ru-RU" sz="2000" b="0" i="0" u="none" strike="noStrike" kern="1200" noProof="0">
                          <a:solidFill>
                            <a:schemeClr val="dk1"/>
                          </a:solidFill>
                          <a:latin typeface="Calibri"/>
                          <a:ea typeface="+mn-ea"/>
                          <a:cs typeface="+mn-cs"/>
                        </a:rPr>
                        <a:t> </a:t>
                      </a:r>
                      <a:r>
                        <a:rPr lang="ru-RU" sz="2000" b="0" i="0" u="none" strike="noStrike" kern="1200" noProof="0" err="1">
                          <a:solidFill>
                            <a:schemeClr val="dk1"/>
                          </a:solidFill>
                          <a:latin typeface="Calibri"/>
                          <a:ea typeface="+mn-ea"/>
                          <a:cs typeface="+mn-cs"/>
                        </a:rPr>
                        <a:t>Decision</a:t>
                      </a:r>
                      <a:r>
                        <a:rPr lang="ru-RU" sz="2000" b="0" i="0" u="none" strike="noStrike" kern="1200" noProof="0">
                          <a:solidFill>
                            <a:schemeClr val="dk1"/>
                          </a:solidFill>
                          <a:latin typeface="Calibri"/>
                          <a:ea typeface="+mn-ea"/>
                          <a:cs typeface="+mn-cs"/>
                        </a:rPr>
                        <a:t> </a:t>
                      </a:r>
                      <a:r>
                        <a:rPr lang="ru-RU" sz="2000" b="0" i="0" u="none" strike="noStrike" kern="1200" noProof="0" err="1">
                          <a:solidFill>
                            <a:schemeClr val="dk1"/>
                          </a:solidFill>
                          <a:latin typeface="Calibri"/>
                          <a:ea typeface="+mn-ea"/>
                          <a:cs typeface="+mn-cs"/>
                        </a:rPr>
                        <a:t>Tree</a:t>
                      </a:r>
                      <a:r>
                        <a:rPr lang="ru-RU" sz="2000" b="0" i="0" u="none" strike="noStrike" kern="1200" noProof="0">
                          <a:solidFill>
                            <a:schemeClr val="dk1"/>
                          </a:solidFill>
                          <a:latin typeface="Calibri"/>
                          <a:ea typeface="+mn-ea"/>
                          <a:cs typeface="+mn-cs"/>
                        </a:rPr>
                        <a:t> </a:t>
                      </a:r>
                      <a:r>
                        <a:rPr lang="ru-RU" sz="2000" b="0" i="0" u="none" strike="noStrike" kern="1200" noProof="0" err="1">
                          <a:solidFill>
                            <a:schemeClr val="dk1"/>
                          </a:solidFill>
                          <a:latin typeface="Calibri"/>
                          <a:ea typeface="+mn-ea"/>
                          <a:cs typeface="+mn-cs"/>
                        </a:rPr>
                        <a:t>Classifier</a:t>
                      </a:r>
                      <a:r>
                        <a:rPr lang="ru-RU" sz="2000" b="0" i="0" u="none" strike="noStrike" kern="1200" noProof="0">
                          <a:solidFill>
                            <a:schemeClr val="dk1"/>
                          </a:solidFill>
                          <a:latin typeface="Calibri"/>
                          <a:ea typeface="+mn-ea"/>
                          <a:cs typeface="+mn-cs"/>
                        </a:rPr>
                        <a:t>.</a:t>
                      </a:r>
                      <a:endParaRPr lang="ru-RU" sz="2000" b="0" i="0" u="none" strike="noStrike" kern="1200">
                        <a:solidFill>
                          <a:schemeClr val="dk1"/>
                        </a:solidFill>
                        <a:latin typeface="Calibri"/>
                        <a:ea typeface="+mn-ea"/>
                        <a:cs typeface="+mn-cs"/>
                      </a:endParaRPr>
                    </a:p>
                  </a:txBody>
                  <a:tcPr/>
                </a:tc>
                <a:tc>
                  <a:txBody>
                    <a:bodyPr/>
                    <a:lstStyle/>
                    <a:p>
                      <a:pPr lvl="0">
                        <a:buNone/>
                      </a:pPr>
                      <a:r>
                        <a:rPr lang="ru-RU" sz="2000" b="0" i="0" u="none" strike="noStrike" noProof="0">
                          <a:solidFill>
                            <a:srgbClr val="000000"/>
                          </a:solidFill>
                          <a:latin typeface="Calibri"/>
                        </a:rPr>
                        <a:t>The </a:t>
                      </a:r>
                      <a:r>
                        <a:rPr lang="ru-RU" sz="2000" b="0" i="0" u="none" strike="noStrike" noProof="0" err="1">
                          <a:solidFill>
                            <a:srgbClr val="000000"/>
                          </a:solidFill>
                          <a:latin typeface="Calibri"/>
                        </a:rPr>
                        <a:t>confusion</a:t>
                      </a:r>
                      <a:r>
                        <a:rPr lang="ru-RU" sz="2000" b="0" i="0" u="none" strike="noStrike" noProof="0">
                          <a:solidFill>
                            <a:srgbClr val="000000"/>
                          </a:solidFill>
                          <a:latin typeface="Calibri"/>
                        </a:rPr>
                        <a:t> </a:t>
                      </a:r>
                      <a:r>
                        <a:rPr lang="ru-RU" sz="2000" b="0" i="0" u="none" strike="noStrike" noProof="0" err="1">
                          <a:solidFill>
                            <a:srgbClr val="000000"/>
                          </a:solidFill>
                          <a:latin typeface="Calibri"/>
                        </a:rPr>
                        <a:t>matrix</a:t>
                      </a:r>
                      <a:r>
                        <a:rPr lang="ru-RU" sz="2000" b="0" i="0" u="none" strike="noStrike" noProof="0">
                          <a:solidFill>
                            <a:srgbClr val="000000"/>
                          </a:solidFill>
                          <a:latin typeface="Calibri"/>
                        </a:rPr>
                        <a:t> </a:t>
                      </a:r>
                      <a:r>
                        <a:rPr lang="ru-RU" sz="2000" b="0" i="0" u="none" strike="noStrike" noProof="0" err="1">
                          <a:solidFill>
                            <a:srgbClr val="000000"/>
                          </a:solidFill>
                          <a:latin typeface="Calibri"/>
                        </a:rPr>
                        <a:t>f</a:t>
                      </a:r>
                      <a:r>
                        <a:rPr lang="ru-RU" sz="2000" b="0" i="0" u="none" strike="noStrike" kern="1200" noProof="0" err="1">
                          <a:solidFill>
                            <a:srgbClr val="000000"/>
                          </a:solidFill>
                          <a:latin typeface="Calibri"/>
                          <a:ea typeface="+mn-ea"/>
                          <a:cs typeface="+mn-cs"/>
                        </a:rPr>
                        <a:t>or</a:t>
                      </a:r>
                      <a:r>
                        <a:rPr lang="ru-RU" sz="2000" b="0" i="0" u="none" strike="noStrike" kern="1200" noProof="0">
                          <a:solidFill>
                            <a:srgbClr val="000000"/>
                          </a:solidFill>
                          <a:latin typeface="Calibri"/>
                          <a:ea typeface="+mn-ea"/>
                          <a:cs typeface="+mn-cs"/>
                        </a:rPr>
                        <a:t> k </a:t>
                      </a:r>
                      <a:r>
                        <a:rPr lang="ru-RU" sz="2000" b="0" i="0" u="none" strike="noStrike" kern="1200" noProof="0" err="1">
                          <a:solidFill>
                            <a:srgbClr val="000000"/>
                          </a:solidFill>
                          <a:latin typeface="Calibri"/>
                          <a:ea typeface="+mn-ea"/>
                          <a:cs typeface="+mn-cs"/>
                        </a:rPr>
                        <a:t>nearest</a:t>
                      </a:r>
                      <a:r>
                        <a:rPr lang="ru-RU" sz="2000" b="0" i="0" u="none" strike="noStrike" kern="1200" noProof="0">
                          <a:solidFill>
                            <a:srgbClr val="000000"/>
                          </a:solidFill>
                          <a:latin typeface="Calibri"/>
                          <a:ea typeface="+mn-ea"/>
                          <a:cs typeface="+mn-cs"/>
                        </a:rPr>
                        <a:t> </a:t>
                      </a:r>
                      <a:r>
                        <a:rPr lang="ru-RU" sz="2000" b="0" i="0" u="none" strike="noStrike" kern="1200" noProof="0" err="1">
                          <a:solidFill>
                            <a:srgbClr val="000000"/>
                          </a:solidFill>
                          <a:latin typeface="Calibri"/>
                          <a:ea typeface="+mn-ea"/>
                          <a:cs typeface="+mn-cs"/>
                        </a:rPr>
                        <a:t>neighbors</a:t>
                      </a:r>
                      <a:r>
                        <a:rPr lang="ru-RU" sz="2000" b="0" i="0" u="none" strike="noStrike" kern="1200" noProof="0">
                          <a:solidFill>
                            <a:srgbClr val="000000"/>
                          </a:solidFill>
                          <a:latin typeface="Calibri"/>
                          <a:ea typeface="+mn-ea"/>
                          <a:cs typeface="+mn-cs"/>
                        </a:rPr>
                        <a:t>.</a:t>
                      </a:r>
                      <a:endParaRPr lang="ru-RU" sz="2000" b="0" i="0" u="none" strike="noStrike" kern="1200">
                        <a:solidFill>
                          <a:srgbClr val="000000"/>
                        </a:solidFill>
                        <a:latin typeface="Calibri"/>
                        <a:ea typeface="+mn-ea"/>
                        <a:cs typeface="+mn-cs"/>
                      </a:endParaRPr>
                    </a:p>
                  </a:txBody>
                  <a:tcPr/>
                </a:tc>
                <a:extLst>
                  <a:ext uri="{0D108BD9-81ED-4DB2-BD59-A6C34878D82A}">
                    <a16:rowId xmlns:a16="http://schemas.microsoft.com/office/drawing/2014/main" val="3281645950"/>
                  </a:ext>
                </a:extLst>
              </a:tr>
            </a:tbl>
          </a:graphicData>
        </a:graphic>
      </p:graphicFrame>
      <p:pic>
        <p:nvPicPr>
          <p:cNvPr id="2" name="Рисунок 1" descr="Изображение выглядит как текст, снимок экрана, диаграмма&#10;&#10;Содержимое, созданное ИИ, может быть неверным.">
            <a:extLst>
              <a:ext uri="{FF2B5EF4-FFF2-40B4-BE49-F238E27FC236}">
                <a16:creationId xmlns:a16="http://schemas.microsoft.com/office/drawing/2014/main" id="{06A2300A-5D3D-A14E-2FDE-7F8800E0C32B}"/>
              </a:ext>
            </a:extLst>
          </p:cNvPr>
          <p:cNvPicPr>
            <a:picLocks noChangeAspect="1"/>
          </p:cNvPicPr>
          <p:nvPr/>
        </p:nvPicPr>
        <p:blipFill>
          <a:blip r:embed="rId3"/>
          <a:stretch>
            <a:fillRect/>
          </a:stretch>
        </p:blipFill>
        <p:spPr>
          <a:xfrm>
            <a:off x="739287" y="491026"/>
            <a:ext cx="5086350" cy="4391025"/>
          </a:xfrm>
          <a:prstGeom prst="rect">
            <a:avLst/>
          </a:prstGeom>
        </p:spPr>
      </p:pic>
      <p:pic>
        <p:nvPicPr>
          <p:cNvPr id="5" name="Рисунок 4" descr="Изображение выглядит как текст, снимок экрана, диаграмма, дизайн&#10;&#10;Содержимое, созданное ИИ, может быть неверным.">
            <a:extLst>
              <a:ext uri="{FF2B5EF4-FFF2-40B4-BE49-F238E27FC236}">
                <a16:creationId xmlns:a16="http://schemas.microsoft.com/office/drawing/2014/main" id="{DB06D155-3DB1-479F-4054-65630F50BCF4}"/>
              </a:ext>
            </a:extLst>
          </p:cNvPr>
          <p:cNvPicPr>
            <a:picLocks noChangeAspect="1"/>
          </p:cNvPicPr>
          <p:nvPr/>
        </p:nvPicPr>
        <p:blipFill>
          <a:blip r:embed="rId4"/>
          <a:stretch>
            <a:fillRect/>
          </a:stretch>
        </p:blipFill>
        <p:spPr>
          <a:xfrm>
            <a:off x="6092337" y="486263"/>
            <a:ext cx="5048250" cy="4400550"/>
          </a:xfrm>
          <a:prstGeom prst="rect">
            <a:avLst/>
          </a:prstGeom>
        </p:spPr>
      </p:pic>
    </p:spTree>
    <p:extLst>
      <p:ext uri="{BB962C8B-B14F-4D97-AF65-F5344CB8AC3E}">
        <p14:creationId xmlns:p14="http://schemas.microsoft.com/office/powerpoint/2010/main" val="2040854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1090429" cy="4351338"/>
          </a:xfrm>
          <a:prstGeom prst="rect">
            <a:avLst/>
          </a:prstGeom>
        </p:spPr>
        <p:txBody>
          <a:bodyPr lIns="91440" tIns="45720" rIns="91440" bIns="45720" anchor="t">
            <a:normAutofit/>
          </a:bodyPr>
          <a:lstStyle/>
          <a:p>
            <a:pPr marL="0" indent="0">
              <a:buNone/>
            </a:pPr>
            <a:r>
              <a:rPr lang="en-US" sz="2200">
                <a:solidFill>
                  <a:schemeClr val="accent3">
                    <a:lumMod val="25000"/>
                  </a:schemeClr>
                </a:solidFill>
                <a:ea typeface="+mn-lt"/>
                <a:cs typeface="+mn-lt"/>
              </a:rPr>
              <a:t>We can conclude that:</a:t>
            </a:r>
            <a:endParaRPr lang="ru-RU">
              <a:ea typeface="Calibri" panose="020F0502020204030204"/>
              <a:cs typeface="Calibri" panose="020F0502020204030204"/>
            </a:endParaRPr>
          </a:p>
          <a:p>
            <a:r>
              <a:rPr lang="en-US" sz="2200">
                <a:solidFill>
                  <a:schemeClr val="accent3">
                    <a:lumMod val="25000"/>
                  </a:schemeClr>
                </a:solidFill>
                <a:ea typeface="+mn-lt"/>
                <a:cs typeface="+mn-lt"/>
              </a:rPr>
              <a:t>The larger the flight amount at a launch site, the greater the success rate at a launch site.</a:t>
            </a:r>
            <a:endParaRPr lang="en-US">
              <a:solidFill>
                <a:schemeClr val="accent3">
                  <a:lumMod val="25000"/>
                </a:schemeClr>
              </a:solidFill>
            </a:endParaRPr>
          </a:p>
          <a:p>
            <a:r>
              <a:rPr lang="en-US" sz="2200">
                <a:solidFill>
                  <a:schemeClr val="accent3">
                    <a:lumMod val="25000"/>
                  </a:schemeClr>
                </a:solidFill>
                <a:ea typeface="+mn-lt"/>
                <a:cs typeface="+mn-lt"/>
              </a:rPr>
              <a:t>Launch success rate started to increase in 2013 till 2020.</a:t>
            </a:r>
            <a:endParaRPr lang="en-US">
              <a:solidFill>
                <a:schemeClr val="accent3">
                  <a:lumMod val="25000"/>
                </a:schemeClr>
              </a:solidFill>
            </a:endParaRPr>
          </a:p>
          <a:p>
            <a:r>
              <a:rPr lang="en-US" sz="2200">
                <a:solidFill>
                  <a:schemeClr val="accent3">
                    <a:lumMod val="25000"/>
                  </a:schemeClr>
                </a:solidFill>
                <a:ea typeface="+mn-lt"/>
                <a:cs typeface="+mn-lt"/>
              </a:rPr>
              <a:t>Orbits ES-L1, GEO, HEO, SSO, VLEO had the most success rate.</a:t>
            </a:r>
            <a:endParaRPr lang="en-US">
              <a:solidFill>
                <a:schemeClr val="accent3">
                  <a:lumMod val="25000"/>
                </a:schemeClr>
              </a:solidFill>
            </a:endParaRPr>
          </a:p>
          <a:p>
            <a:r>
              <a:rPr lang="en-US" sz="2200">
                <a:solidFill>
                  <a:schemeClr val="accent3">
                    <a:lumMod val="25000"/>
                  </a:schemeClr>
                </a:solidFill>
                <a:ea typeface="+mn-lt"/>
                <a:cs typeface="+mn-lt"/>
              </a:rPr>
              <a:t>KSC LC-39A had the most successful launches of any sites.</a:t>
            </a:r>
            <a:endParaRPr lang="en-US">
              <a:solidFill>
                <a:schemeClr val="accent3">
                  <a:lumMod val="25000"/>
                </a:schemeClr>
              </a:solidFill>
            </a:endParaRPr>
          </a:p>
          <a:p>
            <a:pPr>
              <a:lnSpc>
                <a:spcPct val="100000"/>
              </a:lnSpc>
              <a:spcBef>
                <a:spcPts val="1400"/>
              </a:spcBef>
            </a:pPr>
            <a:r>
              <a:rPr lang="en-US" sz="2200">
                <a:solidFill>
                  <a:schemeClr val="accent3">
                    <a:lumMod val="25000"/>
                  </a:schemeClr>
                </a:solidFill>
                <a:ea typeface="+mn-lt"/>
                <a:cs typeface="+mn-lt"/>
              </a:rPr>
              <a:t>The Decision tree classifier is the best machine learning algorithm for this task.</a:t>
            </a:r>
            <a:endParaRPr lang="en-US">
              <a:solidFill>
                <a:schemeClr val="accent3">
                  <a:lumMod val="25000"/>
                </a:schemeClr>
              </a:solidFill>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78523"/>
            <a:ext cx="10515600" cy="5172867"/>
          </a:xfrm>
          <a:prstGeom prst="rect">
            <a:avLst/>
          </a:prstGeom>
        </p:spPr>
        <p:txBody>
          <a:bodyPr lIns="91440" tIns="45720" rIns="91440" bIns="45720" anchor="t">
            <a:normAutofit/>
          </a:bodyPr>
          <a:lstStyle/>
          <a:p>
            <a:pPr marL="285750" indent="-285750">
              <a:lnSpc>
                <a:spcPct val="100000"/>
              </a:lnSpc>
              <a:spcBef>
                <a:spcPts val="1400"/>
              </a:spcBef>
              <a:buFont typeface="Arial,Sans-Serif"/>
              <a:buChar char="•"/>
            </a:pPr>
            <a:r>
              <a:rPr lang="en-US" sz="2200">
                <a:solidFill>
                  <a:schemeClr val="accent3">
                    <a:lumMod val="25000"/>
                  </a:schemeClr>
                </a:solidFill>
                <a:latin typeface="Abadi"/>
                <a:ea typeface="Calibri"/>
                <a:cs typeface="Calibri"/>
              </a:rPr>
              <a:t>Assets for Launch Sites Proximities Analysis</a:t>
            </a:r>
          </a:p>
          <a:p>
            <a:pPr marL="0" indent="0">
              <a:buNone/>
            </a:pPr>
            <a:r>
              <a:rPr lang="en-US" sz="2200">
                <a:solidFill>
                  <a:schemeClr val="accent3">
                    <a:lumMod val="25000"/>
                  </a:schemeClr>
                </a:solidFill>
                <a:latin typeface="Calibri"/>
                <a:ea typeface="Calibri"/>
                <a:cs typeface="Calibri"/>
              </a:rPr>
              <a:t># Select relevant sub-columns: `Launch Site`, `Lat(Latitude)`, `Long(Longitude)`, `</a:t>
            </a:r>
            <a:r>
              <a:rPr lang="en-US" sz="2200" err="1">
                <a:solidFill>
                  <a:schemeClr val="accent3">
                    <a:lumMod val="25000"/>
                  </a:schemeClr>
                </a:solidFill>
                <a:latin typeface="Calibri"/>
                <a:ea typeface="Calibri"/>
                <a:cs typeface="Calibri"/>
              </a:rPr>
              <a:t>class`</a:t>
            </a:r>
            <a:endParaRPr lang="en-US" sz="2200">
              <a:solidFill>
                <a:schemeClr val="accent3">
                  <a:lumMod val="25000"/>
                </a:schemeClr>
              </a:solidFill>
              <a:latin typeface="Calibri"/>
              <a:ea typeface="Calibri"/>
              <a:cs typeface="Calibri"/>
            </a:endParaRPr>
          </a:p>
          <a:p>
            <a:pPr marL="0" indent="0">
              <a:buNone/>
            </a:pPr>
            <a:r>
              <a:rPr lang="en-US" sz="2200" err="1">
                <a:solidFill>
                  <a:schemeClr val="accent3">
                    <a:lumMod val="25000"/>
                  </a:schemeClr>
                </a:solidFill>
                <a:latin typeface="Calibri"/>
                <a:ea typeface="Calibri"/>
                <a:cs typeface="Calibri"/>
              </a:rPr>
              <a:t>spacex_df</a:t>
            </a:r>
            <a:r>
              <a:rPr lang="en-US" sz="2200">
                <a:solidFill>
                  <a:schemeClr val="accent3">
                    <a:lumMod val="25000"/>
                  </a:schemeClr>
                </a:solidFill>
                <a:latin typeface="Calibri"/>
                <a:ea typeface="Calibri"/>
                <a:cs typeface="Calibri"/>
              </a:rPr>
              <a:t> = </a:t>
            </a:r>
            <a:r>
              <a:rPr lang="en-US" sz="2200" err="1">
                <a:solidFill>
                  <a:schemeClr val="accent3">
                    <a:lumMod val="25000"/>
                  </a:schemeClr>
                </a:solidFill>
                <a:latin typeface="Calibri"/>
                <a:ea typeface="Calibri"/>
                <a:cs typeface="Calibri"/>
              </a:rPr>
              <a:t>spacex_df</a:t>
            </a:r>
            <a:r>
              <a:rPr lang="en-US" sz="2200">
                <a:solidFill>
                  <a:schemeClr val="accent3">
                    <a:lumMod val="25000"/>
                  </a:schemeClr>
                </a:solidFill>
                <a:latin typeface="Calibri"/>
                <a:ea typeface="Calibri"/>
                <a:cs typeface="Calibri"/>
              </a:rPr>
              <a:t>[['Launch Site', 'Lat', 'Long', 'class']]</a:t>
            </a:r>
          </a:p>
          <a:p>
            <a:pPr marL="0" indent="0">
              <a:buNone/>
            </a:pPr>
            <a:r>
              <a:rPr lang="en-US" sz="2200" err="1">
                <a:solidFill>
                  <a:schemeClr val="accent3">
                    <a:lumMod val="25000"/>
                  </a:schemeClr>
                </a:solidFill>
                <a:latin typeface="Calibri"/>
                <a:ea typeface="Calibri"/>
                <a:cs typeface="Calibri"/>
              </a:rPr>
              <a:t>launch_sites_df</a:t>
            </a:r>
            <a:r>
              <a:rPr lang="en-US" sz="2200">
                <a:solidFill>
                  <a:schemeClr val="accent3">
                    <a:lumMod val="25000"/>
                  </a:schemeClr>
                </a:solidFill>
                <a:latin typeface="Calibri"/>
                <a:ea typeface="Calibri"/>
                <a:cs typeface="Calibri"/>
              </a:rPr>
              <a:t> = </a:t>
            </a:r>
            <a:r>
              <a:rPr lang="en-US" sz="2200" err="1">
                <a:solidFill>
                  <a:schemeClr val="accent3">
                    <a:lumMod val="25000"/>
                  </a:schemeClr>
                </a:solidFill>
                <a:latin typeface="Calibri"/>
                <a:ea typeface="Calibri"/>
                <a:cs typeface="Calibri"/>
              </a:rPr>
              <a:t>spacex_df.groupby</a:t>
            </a:r>
            <a:r>
              <a:rPr lang="en-US" sz="2200">
                <a:solidFill>
                  <a:schemeClr val="accent3">
                    <a:lumMod val="25000"/>
                  </a:schemeClr>
                </a:solidFill>
                <a:latin typeface="Calibri"/>
                <a:ea typeface="Calibri"/>
                <a:cs typeface="Calibri"/>
              </a:rPr>
              <a:t>(['Launch Site'], </a:t>
            </a:r>
            <a:r>
              <a:rPr lang="en-US" sz="2200" err="1">
                <a:solidFill>
                  <a:schemeClr val="accent3">
                    <a:lumMod val="25000"/>
                  </a:schemeClr>
                </a:solidFill>
                <a:latin typeface="Calibri"/>
                <a:ea typeface="Calibri"/>
                <a:cs typeface="Calibri"/>
              </a:rPr>
              <a:t>as_index</a:t>
            </a:r>
            <a:r>
              <a:rPr lang="en-US" sz="2200">
                <a:solidFill>
                  <a:schemeClr val="accent3">
                    <a:lumMod val="25000"/>
                  </a:schemeClr>
                </a:solidFill>
                <a:latin typeface="Calibri"/>
                <a:ea typeface="Calibri"/>
                <a:cs typeface="Calibri"/>
              </a:rPr>
              <a:t>=False).first()</a:t>
            </a:r>
          </a:p>
          <a:p>
            <a:pPr marL="0" indent="0">
              <a:buNone/>
            </a:pPr>
            <a:r>
              <a:rPr lang="en-US" sz="2200" err="1">
                <a:solidFill>
                  <a:schemeClr val="accent3">
                    <a:lumMod val="25000"/>
                  </a:schemeClr>
                </a:solidFill>
                <a:latin typeface="Calibri"/>
                <a:ea typeface="Calibri"/>
                <a:cs typeface="Calibri"/>
              </a:rPr>
              <a:t>launch_sites_df</a:t>
            </a:r>
            <a:r>
              <a:rPr lang="en-US" sz="2200">
                <a:solidFill>
                  <a:schemeClr val="accent3">
                    <a:lumMod val="25000"/>
                  </a:schemeClr>
                </a:solidFill>
                <a:latin typeface="Calibri"/>
                <a:ea typeface="Calibri"/>
                <a:cs typeface="Calibri"/>
              </a:rPr>
              <a:t> = </a:t>
            </a:r>
            <a:r>
              <a:rPr lang="en-US" sz="2200" err="1">
                <a:solidFill>
                  <a:schemeClr val="accent3">
                    <a:lumMod val="25000"/>
                  </a:schemeClr>
                </a:solidFill>
                <a:latin typeface="Calibri"/>
                <a:ea typeface="Calibri"/>
                <a:cs typeface="Calibri"/>
              </a:rPr>
              <a:t>launch_sites_df</a:t>
            </a:r>
            <a:r>
              <a:rPr lang="en-US" sz="2200">
                <a:solidFill>
                  <a:schemeClr val="accent3">
                    <a:lumMod val="25000"/>
                  </a:schemeClr>
                </a:solidFill>
                <a:latin typeface="Calibri"/>
                <a:ea typeface="Calibri"/>
                <a:cs typeface="Calibri"/>
              </a:rPr>
              <a:t>[['Launch Site', 'Lat', 'Long']]</a:t>
            </a:r>
          </a:p>
          <a:p>
            <a:pPr marL="0" indent="0">
              <a:lnSpc>
                <a:spcPct val="100000"/>
              </a:lnSpc>
              <a:spcBef>
                <a:spcPts val="1400"/>
              </a:spcBef>
              <a:buNone/>
            </a:pPr>
            <a:r>
              <a:rPr lang="en-US" sz="2200" err="1">
                <a:solidFill>
                  <a:schemeClr val="accent3">
                    <a:lumMod val="25000"/>
                  </a:schemeClr>
                </a:solidFill>
                <a:latin typeface="Calibri"/>
                <a:ea typeface="Calibri"/>
                <a:cs typeface="Calibri"/>
              </a:rPr>
              <a:t>launch_sites_df</a:t>
            </a:r>
            <a:endParaRPr lang="en-US" sz="2200">
              <a:solidFill>
                <a:schemeClr val="accent3">
                  <a:lumMod val="25000"/>
                </a:schemeClr>
              </a:solidFill>
              <a:latin typeface="Calibri"/>
              <a:ea typeface="Calibri"/>
              <a:cs typeface="Calibri"/>
            </a:endParaRPr>
          </a:p>
          <a:p>
            <a:pPr>
              <a:lnSpc>
                <a:spcPct val="100000"/>
              </a:lnSpc>
              <a:spcBef>
                <a:spcPts val="1400"/>
              </a:spcBef>
              <a:buFont typeface="Arial"/>
              <a:buChar char="•"/>
            </a:pPr>
            <a:endParaRPr lang="en-US" sz="2200">
              <a:solidFill>
                <a:schemeClr val="accent3">
                  <a:lumMod val="25000"/>
                </a:schemeClr>
              </a:solidFill>
              <a:latin typeface="Calibri"/>
              <a:ea typeface="Calibri"/>
              <a:cs typeface="Calibri"/>
            </a:endParaRPr>
          </a:p>
          <a:p>
            <a:pPr>
              <a:buFont typeface="Arial"/>
              <a:buChar char="•"/>
            </a:pPr>
            <a:endParaRPr lang="ru-RU">
              <a:solidFill>
                <a:srgbClr val="000000"/>
              </a:solidFill>
              <a:latin typeface="Calibri"/>
              <a:ea typeface="Calibri"/>
              <a:cs typeface="Calibri"/>
            </a:endParaRPr>
          </a:p>
          <a:p>
            <a:pPr marL="285750" indent="-285750">
              <a:lnSpc>
                <a:spcPct val="100000"/>
              </a:lnSpc>
              <a:spcBef>
                <a:spcPts val="1400"/>
              </a:spcBef>
              <a:buFont typeface="Arial,Sans-Serif"/>
              <a:buChar char="•"/>
            </a:pPr>
            <a:endParaRPr lang="en-US" sz="2200">
              <a:solidFill>
                <a:srgbClr val="292929"/>
              </a:solidFill>
              <a:latin typeface="Abadi"/>
              <a:ea typeface="Calibri"/>
              <a:cs typeface="Calibri"/>
            </a:endParaRPr>
          </a:p>
          <a:p>
            <a:pPr marL="0" indent="0">
              <a:spcBef>
                <a:spcPct val="0"/>
              </a:spcBef>
              <a:buNone/>
            </a:pPr>
            <a:endParaRPr lang="ru-RU" sz="4400">
              <a:solidFill>
                <a:srgbClr val="000000"/>
              </a:solidFill>
              <a:latin typeface="Calibri Light"/>
              <a:ea typeface="Calibri Light"/>
              <a:cs typeface="Calibri Light"/>
            </a:endParaRPr>
          </a:p>
          <a:p>
            <a:pPr marL="0" indent="0">
              <a:lnSpc>
                <a:spcPct val="100000"/>
              </a:lnSpc>
              <a:spcBef>
                <a:spcPts val="1400"/>
              </a:spcBef>
              <a:buNone/>
            </a:pPr>
            <a:endParaRPr lang="en-US" sz="2200">
              <a:solidFill>
                <a:schemeClr val="accent3">
                  <a:lumMod val="25000"/>
                </a:schemeClr>
              </a:solidFill>
              <a:ea typeface="Calibri"/>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graphicFrame>
        <p:nvGraphicFramePr>
          <p:cNvPr id="3" name="Таблица 2">
            <a:extLst>
              <a:ext uri="{FF2B5EF4-FFF2-40B4-BE49-F238E27FC236}">
                <a16:creationId xmlns:a16="http://schemas.microsoft.com/office/drawing/2014/main" id="{234E8F17-8575-926D-151A-FE14E51DC7AF}"/>
              </a:ext>
            </a:extLst>
          </p:cNvPr>
          <p:cNvGraphicFramePr>
            <a:graphicFrameLocks noGrp="1"/>
          </p:cNvGraphicFramePr>
          <p:nvPr>
            <p:extLst>
              <p:ext uri="{D42A27DB-BD31-4B8C-83A1-F6EECF244321}">
                <p14:modId xmlns:p14="http://schemas.microsoft.com/office/powerpoint/2010/main" val="446712721"/>
              </p:ext>
            </p:extLst>
          </p:nvPr>
        </p:nvGraphicFramePr>
        <p:xfrm>
          <a:off x="-71437" y="4741069"/>
          <a:ext cx="12192000" cy="1828800"/>
        </p:xfrm>
        <a:graphic>
          <a:graphicData uri="http://schemas.openxmlformats.org/drawingml/2006/table">
            <a:tbl>
              <a:tblPr bandRow="1">
                <a:tableStyleId>{5C22544A-7EE6-4342-B048-85BDC9FD1C3A}</a:tableStyleId>
              </a:tblPr>
              <a:tblGrid>
                <a:gridCol w="3048000">
                  <a:extLst>
                    <a:ext uri="{9D8B030D-6E8A-4147-A177-3AD203B41FA5}">
                      <a16:colId xmlns:a16="http://schemas.microsoft.com/office/drawing/2014/main" val="3015751387"/>
                    </a:ext>
                  </a:extLst>
                </a:gridCol>
                <a:gridCol w="3048000">
                  <a:extLst>
                    <a:ext uri="{9D8B030D-6E8A-4147-A177-3AD203B41FA5}">
                      <a16:colId xmlns:a16="http://schemas.microsoft.com/office/drawing/2014/main" val="717674141"/>
                    </a:ext>
                  </a:extLst>
                </a:gridCol>
                <a:gridCol w="3048000">
                  <a:extLst>
                    <a:ext uri="{9D8B030D-6E8A-4147-A177-3AD203B41FA5}">
                      <a16:colId xmlns:a16="http://schemas.microsoft.com/office/drawing/2014/main" val="2518047625"/>
                    </a:ext>
                  </a:extLst>
                </a:gridCol>
                <a:gridCol w="3048000">
                  <a:extLst>
                    <a:ext uri="{9D8B030D-6E8A-4147-A177-3AD203B41FA5}">
                      <a16:colId xmlns:a16="http://schemas.microsoft.com/office/drawing/2014/main" val="3828820711"/>
                    </a:ext>
                  </a:extLst>
                </a:gridCol>
              </a:tblGrid>
              <a:tr h="0">
                <a:tc>
                  <a:txBody>
                    <a:bodyPr/>
                    <a:lstStyle/>
                    <a:p>
                      <a:pPr algn="r" fontAlgn="ctr"/>
                      <a:endParaRPr lang="ru-RU" b="1">
                        <a:effectLst/>
                      </a:endParaRPr>
                    </a:p>
                  </a:txBody>
                  <a:tcPr anchor="ctr">
                    <a:lnL>
                      <a:noFill/>
                    </a:lnL>
                    <a:lnR>
                      <a:noFill/>
                    </a:lnR>
                    <a:lnT>
                      <a:noFill/>
                    </a:lnT>
                    <a:lnB>
                      <a:noFill/>
                    </a:lnB>
                    <a:solidFill>
                      <a:srgbClr val="FFFFFF"/>
                    </a:solidFill>
                  </a:tcPr>
                </a:tc>
                <a:tc>
                  <a:txBody>
                    <a:bodyPr/>
                    <a:lstStyle/>
                    <a:p>
                      <a:pPr algn="r" fontAlgn="ctr"/>
                      <a:r>
                        <a:rPr lang="af-ZA" b="1">
                          <a:effectLst/>
                        </a:rPr>
                        <a:t>Launch Site</a:t>
                      </a:r>
                    </a:p>
                  </a:txBody>
                  <a:tcPr anchor="ctr">
                    <a:lnL>
                      <a:noFill/>
                    </a:lnL>
                    <a:lnR>
                      <a:noFill/>
                    </a:lnR>
                    <a:lnT>
                      <a:noFill/>
                    </a:lnT>
                    <a:lnB>
                      <a:noFill/>
                    </a:lnB>
                    <a:solidFill>
                      <a:srgbClr val="FFFFFF"/>
                    </a:solidFill>
                  </a:tcPr>
                </a:tc>
                <a:tc>
                  <a:txBody>
                    <a:bodyPr/>
                    <a:lstStyle/>
                    <a:p>
                      <a:pPr algn="r" fontAlgn="ctr"/>
                      <a:r>
                        <a:rPr lang="af-ZA" b="1">
                          <a:effectLst/>
                        </a:rPr>
                        <a:t>Lat</a:t>
                      </a:r>
                    </a:p>
                  </a:txBody>
                  <a:tcPr anchor="ctr">
                    <a:lnL>
                      <a:noFill/>
                    </a:lnL>
                    <a:lnR>
                      <a:noFill/>
                    </a:lnR>
                    <a:lnT>
                      <a:noFill/>
                    </a:lnT>
                    <a:lnB>
                      <a:noFill/>
                    </a:lnB>
                    <a:solidFill>
                      <a:srgbClr val="FFFFFF"/>
                    </a:solidFill>
                  </a:tcPr>
                </a:tc>
                <a:tc>
                  <a:txBody>
                    <a:bodyPr/>
                    <a:lstStyle/>
                    <a:p>
                      <a:pPr algn="r" fontAlgn="ctr"/>
                      <a:r>
                        <a:rPr lang="af-ZA" b="1">
                          <a:effectLst/>
                        </a:rPr>
                        <a:t>Long</a:t>
                      </a:r>
                    </a:p>
                  </a:txBody>
                  <a:tcPr anchor="ctr">
                    <a:lnL>
                      <a:noFill/>
                    </a:lnL>
                    <a:lnR>
                      <a:noFill/>
                    </a:lnR>
                    <a:lnT>
                      <a:noFill/>
                    </a:lnT>
                    <a:lnB>
                      <a:noFill/>
                    </a:lnB>
                    <a:solidFill>
                      <a:srgbClr val="FFFFFF"/>
                    </a:solidFill>
                  </a:tcPr>
                </a:tc>
                <a:extLst>
                  <a:ext uri="{0D108BD9-81ED-4DB2-BD59-A6C34878D82A}">
                    <a16:rowId xmlns:a16="http://schemas.microsoft.com/office/drawing/2014/main" val="1656483772"/>
                  </a:ext>
                </a:extLst>
              </a:tr>
              <a:tr h="0">
                <a:tc>
                  <a:txBody>
                    <a:bodyPr/>
                    <a:lstStyle/>
                    <a:p>
                      <a:pPr algn="r" fontAlgn="ctr"/>
                      <a:r>
                        <a:rPr lang="ru-RU" b="1">
                          <a:effectLst/>
                        </a:rPr>
                        <a:t>0</a:t>
                      </a:r>
                    </a:p>
                  </a:txBody>
                  <a:tcPr anchor="ctr">
                    <a:lnL>
                      <a:noFill/>
                    </a:lnL>
                    <a:lnR>
                      <a:noFill/>
                    </a:lnR>
                    <a:lnT>
                      <a:noFill/>
                    </a:lnT>
                    <a:lnB>
                      <a:noFill/>
                    </a:lnB>
                    <a:solidFill>
                      <a:srgbClr val="FFFFFF"/>
                    </a:solidFill>
                  </a:tcPr>
                </a:tc>
                <a:tc>
                  <a:txBody>
                    <a:bodyPr/>
                    <a:lstStyle/>
                    <a:p>
                      <a:pPr algn="r" fontAlgn="ctr"/>
                      <a:r>
                        <a:rPr lang="af-ZA">
                          <a:effectLst/>
                        </a:rPr>
                        <a:t>CCAFS LC-40</a:t>
                      </a:r>
                    </a:p>
                  </a:txBody>
                  <a:tcPr anchor="ctr">
                    <a:lnL>
                      <a:noFill/>
                    </a:lnL>
                    <a:lnR>
                      <a:noFill/>
                    </a:lnR>
                    <a:lnT>
                      <a:noFill/>
                    </a:lnT>
                    <a:lnB>
                      <a:noFill/>
                    </a:lnB>
                    <a:solidFill>
                      <a:srgbClr val="FFFFFF"/>
                    </a:solidFill>
                  </a:tcPr>
                </a:tc>
                <a:tc>
                  <a:txBody>
                    <a:bodyPr/>
                    <a:lstStyle/>
                    <a:p>
                      <a:pPr algn="r" fontAlgn="ctr"/>
                      <a:r>
                        <a:rPr lang="ru-RU">
                          <a:effectLst/>
                        </a:rPr>
                        <a:t>28.562302</a:t>
                      </a:r>
                    </a:p>
                  </a:txBody>
                  <a:tcPr anchor="ctr">
                    <a:lnL>
                      <a:noFill/>
                    </a:lnL>
                    <a:lnR>
                      <a:noFill/>
                    </a:lnR>
                    <a:lnT>
                      <a:noFill/>
                    </a:lnT>
                    <a:lnB>
                      <a:noFill/>
                    </a:lnB>
                    <a:solidFill>
                      <a:srgbClr val="FFFFFF"/>
                    </a:solidFill>
                  </a:tcPr>
                </a:tc>
                <a:tc>
                  <a:txBody>
                    <a:bodyPr/>
                    <a:lstStyle/>
                    <a:p>
                      <a:pPr algn="r" fontAlgn="ctr"/>
                      <a:r>
                        <a:rPr lang="ru-RU">
                          <a:effectLst/>
                        </a:rPr>
                        <a:t>-80.577356</a:t>
                      </a:r>
                    </a:p>
                  </a:txBody>
                  <a:tcPr anchor="ctr">
                    <a:lnL>
                      <a:noFill/>
                    </a:lnL>
                    <a:lnR>
                      <a:noFill/>
                    </a:lnR>
                    <a:lnT>
                      <a:noFill/>
                    </a:lnT>
                    <a:lnB>
                      <a:noFill/>
                    </a:lnB>
                    <a:solidFill>
                      <a:srgbClr val="FFFFFF"/>
                    </a:solidFill>
                  </a:tcPr>
                </a:tc>
                <a:extLst>
                  <a:ext uri="{0D108BD9-81ED-4DB2-BD59-A6C34878D82A}">
                    <a16:rowId xmlns:a16="http://schemas.microsoft.com/office/drawing/2014/main" val="1634990298"/>
                  </a:ext>
                </a:extLst>
              </a:tr>
              <a:tr h="0">
                <a:tc>
                  <a:txBody>
                    <a:bodyPr/>
                    <a:lstStyle/>
                    <a:p>
                      <a:pPr algn="r" fontAlgn="ctr"/>
                      <a:r>
                        <a:rPr lang="ru-RU" b="1">
                          <a:effectLst/>
                        </a:rPr>
                        <a:t>1</a:t>
                      </a:r>
                    </a:p>
                  </a:txBody>
                  <a:tcPr anchor="ctr">
                    <a:lnL>
                      <a:noFill/>
                    </a:lnL>
                    <a:lnR>
                      <a:noFill/>
                    </a:lnR>
                    <a:lnT>
                      <a:noFill/>
                    </a:lnT>
                    <a:lnB>
                      <a:noFill/>
                    </a:lnB>
                    <a:solidFill>
                      <a:srgbClr val="FFFFFF"/>
                    </a:solidFill>
                  </a:tcPr>
                </a:tc>
                <a:tc>
                  <a:txBody>
                    <a:bodyPr/>
                    <a:lstStyle/>
                    <a:p>
                      <a:pPr algn="r" fontAlgn="ctr"/>
                      <a:r>
                        <a:rPr lang="af-ZA">
                          <a:effectLst/>
                        </a:rPr>
                        <a:t>CCAFS SLC-40</a:t>
                      </a:r>
                    </a:p>
                  </a:txBody>
                  <a:tcPr anchor="ctr">
                    <a:lnL>
                      <a:noFill/>
                    </a:lnL>
                    <a:lnR>
                      <a:noFill/>
                    </a:lnR>
                    <a:lnT>
                      <a:noFill/>
                    </a:lnT>
                    <a:lnB>
                      <a:noFill/>
                    </a:lnB>
                    <a:solidFill>
                      <a:srgbClr val="FFFFFF"/>
                    </a:solidFill>
                  </a:tcPr>
                </a:tc>
                <a:tc>
                  <a:txBody>
                    <a:bodyPr/>
                    <a:lstStyle/>
                    <a:p>
                      <a:pPr algn="r" fontAlgn="ctr"/>
                      <a:r>
                        <a:rPr lang="ru-RU">
                          <a:effectLst/>
                        </a:rPr>
                        <a:t>28.563197</a:t>
                      </a:r>
                    </a:p>
                  </a:txBody>
                  <a:tcPr anchor="ctr">
                    <a:lnL>
                      <a:noFill/>
                    </a:lnL>
                    <a:lnR>
                      <a:noFill/>
                    </a:lnR>
                    <a:lnT>
                      <a:noFill/>
                    </a:lnT>
                    <a:lnB>
                      <a:noFill/>
                    </a:lnB>
                    <a:solidFill>
                      <a:srgbClr val="FFFFFF"/>
                    </a:solidFill>
                  </a:tcPr>
                </a:tc>
                <a:tc>
                  <a:txBody>
                    <a:bodyPr/>
                    <a:lstStyle/>
                    <a:p>
                      <a:pPr algn="r" fontAlgn="ctr"/>
                      <a:r>
                        <a:rPr lang="ru-RU">
                          <a:effectLst/>
                        </a:rPr>
                        <a:t>-80.576820</a:t>
                      </a:r>
                    </a:p>
                  </a:txBody>
                  <a:tcPr anchor="ctr">
                    <a:lnL>
                      <a:noFill/>
                    </a:lnL>
                    <a:lnR>
                      <a:noFill/>
                    </a:lnR>
                    <a:lnT>
                      <a:noFill/>
                    </a:lnT>
                    <a:lnB>
                      <a:noFill/>
                    </a:lnB>
                    <a:solidFill>
                      <a:srgbClr val="FFFFFF"/>
                    </a:solidFill>
                  </a:tcPr>
                </a:tc>
                <a:extLst>
                  <a:ext uri="{0D108BD9-81ED-4DB2-BD59-A6C34878D82A}">
                    <a16:rowId xmlns:a16="http://schemas.microsoft.com/office/drawing/2014/main" val="2571352739"/>
                  </a:ext>
                </a:extLst>
              </a:tr>
              <a:tr h="0">
                <a:tc>
                  <a:txBody>
                    <a:bodyPr/>
                    <a:lstStyle/>
                    <a:p>
                      <a:pPr algn="r" fontAlgn="ctr"/>
                      <a:r>
                        <a:rPr lang="ru-RU" b="1">
                          <a:effectLst/>
                        </a:rPr>
                        <a:t>2</a:t>
                      </a:r>
                    </a:p>
                  </a:txBody>
                  <a:tcPr anchor="ctr">
                    <a:lnL>
                      <a:noFill/>
                    </a:lnL>
                    <a:lnR>
                      <a:noFill/>
                    </a:lnR>
                    <a:lnT>
                      <a:noFill/>
                    </a:lnT>
                    <a:lnB>
                      <a:noFill/>
                    </a:lnB>
                    <a:solidFill>
                      <a:srgbClr val="FFFFFF"/>
                    </a:solidFill>
                  </a:tcPr>
                </a:tc>
                <a:tc>
                  <a:txBody>
                    <a:bodyPr/>
                    <a:lstStyle/>
                    <a:p>
                      <a:pPr algn="r" fontAlgn="ctr"/>
                      <a:r>
                        <a:rPr lang="af-ZA">
                          <a:effectLst/>
                        </a:rPr>
                        <a:t>KSC LC-39A</a:t>
                      </a:r>
                    </a:p>
                  </a:txBody>
                  <a:tcPr anchor="ctr">
                    <a:lnL>
                      <a:noFill/>
                    </a:lnL>
                    <a:lnR>
                      <a:noFill/>
                    </a:lnR>
                    <a:lnT>
                      <a:noFill/>
                    </a:lnT>
                    <a:lnB>
                      <a:noFill/>
                    </a:lnB>
                    <a:solidFill>
                      <a:srgbClr val="FFFFFF"/>
                    </a:solidFill>
                  </a:tcPr>
                </a:tc>
                <a:tc>
                  <a:txBody>
                    <a:bodyPr/>
                    <a:lstStyle/>
                    <a:p>
                      <a:pPr algn="r" fontAlgn="ctr"/>
                      <a:r>
                        <a:rPr lang="ru-RU">
                          <a:effectLst/>
                        </a:rPr>
                        <a:t>28.573255</a:t>
                      </a:r>
                    </a:p>
                  </a:txBody>
                  <a:tcPr anchor="ctr">
                    <a:lnL>
                      <a:noFill/>
                    </a:lnL>
                    <a:lnR>
                      <a:noFill/>
                    </a:lnR>
                    <a:lnT>
                      <a:noFill/>
                    </a:lnT>
                    <a:lnB>
                      <a:noFill/>
                    </a:lnB>
                    <a:solidFill>
                      <a:srgbClr val="FFFFFF"/>
                    </a:solidFill>
                  </a:tcPr>
                </a:tc>
                <a:tc>
                  <a:txBody>
                    <a:bodyPr/>
                    <a:lstStyle/>
                    <a:p>
                      <a:pPr algn="r" fontAlgn="ctr"/>
                      <a:r>
                        <a:rPr lang="ru-RU">
                          <a:effectLst/>
                        </a:rPr>
                        <a:t>-80.646895</a:t>
                      </a:r>
                    </a:p>
                  </a:txBody>
                  <a:tcPr anchor="ctr">
                    <a:lnL>
                      <a:noFill/>
                    </a:lnL>
                    <a:lnR>
                      <a:noFill/>
                    </a:lnR>
                    <a:lnT>
                      <a:noFill/>
                    </a:lnT>
                    <a:lnB>
                      <a:noFill/>
                    </a:lnB>
                    <a:solidFill>
                      <a:srgbClr val="FFFFFF"/>
                    </a:solidFill>
                  </a:tcPr>
                </a:tc>
                <a:extLst>
                  <a:ext uri="{0D108BD9-81ED-4DB2-BD59-A6C34878D82A}">
                    <a16:rowId xmlns:a16="http://schemas.microsoft.com/office/drawing/2014/main" val="2492314501"/>
                  </a:ext>
                </a:extLst>
              </a:tr>
              <a:tr h="0">
                <a:tc>
                  <a:txBody>
                    <a:bodyPr/>
                    <a:lstStyle/>
                    <a:p>
                      <a:pPr algn="r" fontAlgn="ctr"/>
                      <a:r>
                        <a:rPr lang="ru-RU" b="1">
                          <a:effectLst/>
                        </a:rPr>
                        <a:t>3</a:t>
                      </a:r>
                    </a:p>
                  </a:txBody>
                  <a:tcPr anchor="ctr">
                    <a:lnL>
                      <a:noFill/>
                    </a:lnL>
                    <a:lnR>
                      <a:noFill/>
                    </a:lnR>
                    <a:lnT>
                      <a:noFill/>
                    </a:lnT>
                    <a:lnB>
                      <a:noFill/>
                    </a:lnB>
                    <a:solidFill>
                      <a:srgbClr val="FFFFFF"/>
                    </a:solidFill>
                  </a:tcPr>
                </a:tc>
                <a:tc>
                  <a:txBody>
                    <a:bodyPr/>
                    <a:lstStyle/>
                    <a:p>
                      <a:pPr algn="r" fontAlgn="ctr"/>
                      <a:r>
                        <a:rPr lang="af-ZA">
                          <a:effectLst/>
                        </a:rPr>
                        <a:t>VAFB SLC-4E</a:t>
                      </a:r>
                    </a:p>
                  </a:txBody>
                  <a:tcPr anchor="ctr">
                    <a:lnL>
                      <a:noFill/>
                    </a:lnL>
                    <a:lnR>
                      <a:noFill/>
                    </a:lnR>
                    <a:lnT>
                      <a:noFill/>
                    </a:lnT>
                    <a:lnB>
                      <a:noFill/>
                    </a:lnB>
                    <a:solidFill>
                      <a:srgbClr val="FFFFFF"/>
                    </a:solidFill>
                  </a:tcPr>
                </a:tc>
                <a:tc>
                  <a:txBody>
                    <a:bodyPr/>
                    <a:lstStyle/>
                    <a:p>
                      <a:pPr algn="r" fontAlgn="ctr"/>
                      <a:r>
                        <a:rPr lang="ru-RU">
                          <a:effectLst/>
                        </a:rPr>
                        <a:t>34.632834</a:t>
                      </a:r>
                    </a:p>
                  </a:txBody>
                  <a:tcPr anchor="ctr">
                    <a:lnL>
                      <a:noFill/>
                    </a:lnL>
                    <a:lnR>
                      <a:noFill/>
                    </a:lnR>
                    <a:lnT>
                      <a:noFill/>
                    </a:lnT>
                    <a:lnB>
                      <a:noFill/>
                    </a:lnB>
                    <a:solidFill>
                      <a:srgbClr val="FFFFFF"/>
                    </a:solidFill>
                  </a:tcPr>
                </a:tc>
                <a:tc>
                  <a:txBody>
                    <a:bodyPr/>
                    <a:lstStyle/>
                    <a:p>
                      <a:pPr algn="r" fontAlgn="ctr"/>
                      <a:r>
                        <a:rPr lang="ru-RU">
                          <a:effectLst/>
                        </a:rPr>
                        <a:t>-120.610745</a:t>
                      </a:r>
                    </a:p>
                  </a:txBody>
                  <a:tcPr anchor="ctr">
                    <a:lnL>
                      <a:noFill/>
                    </a:lnL>
                    <a:lnR>
                      <a:noFill/>
                    </a:lnR>
                    <a:lnT>
                      <a:noFill/>
                    </a:lnT>
                    <a:lnB>
                      <a:noFill/>
                    </a:lnB>
                    <a:solidFill>
                      <a:srgbClr val="FFFFFF"/>
                    </a:solidFill>
                  </a:tcPr>
                </a:tc>
                <a:extLst>
                  <a:ext uri="{0D108BD9-81ED-4DB2-BD59-A6C34878D82A}">
                    <a16:rowId xmlns:a16="http://schemas.microsoft.com/office/drawing/2014/main" val="1450938969"/>
                  </a:ext>
                </a:extLst>
              </a:tr>
            </a:tbl>
          </a:graphicData>
        </a:graphic>
      </p:graphicFrame>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95EEBF-DC9D-E78E-F570-12474D17CD36}"/>
              </a:ext>
            </a:extLst>
          </p:cNvPr>
          <p:cNvSpPr>
            <a:spLocks noGrp="1"/>
          </p:cNvSpPr>
          <p:nvPr>
            <p:ph type="title"/>
          </p:nvPr>
        </p:nvSpPr>
        <p:spPr>
          <a:xfrm>
            <a:off x="838200" y="365125"/>
            <a:ext cx="5785450" cy="391035"/>
          </a:xfrm>
        </p:spPr>
        <p:txBody>
          <a:bodyPr lIns="91440" tIns="45720" rIns="91440" bIns="45720" anchor="t"/>
          <a:lstStyle/>
          <a:p>
            <a:pPr marL="285750" indent="-285750">
              <a:lnSpc>
                <a:spcPct val="100000"/>
              </a:lnSpc>
              <a:spcBef>
                <a:spcPts val="1400"/>
              </a:spcBef>
              <a:buFont typeface="Arial"/>
              <a:buChar char="•"/>
            </a:pPr>
            <a:r>
              <a:rPr lang="en-US" sz="2200">
                <a:solidFill>
                  <a:schemeClr val="accent3">
                    <a:lumMod val="25000"/>
                  </a:schemeClr>
                </a:solidFill>
                <a:latin typeface="Abadi"/>
              </a:rPr>
              <a:t>Assets for Launch Sites Proximities Analysis</a:t>
            </a:r>
            <a:endParaRPr lang="en-US" sz="2200">
              <a:latin typeface="Abadi"/>
            </a:endParaRPr>
          </a:p>
          <a:p>
            <a:endParaRPr lang="ru-RU">
              <a:ea typeface="Calibri Light"/>
              <a:cs typeface="Calibri Light"/>
            </a:endParaRPr>
          </a:p>
        </p:txBody>
      </p:sp>
      <p:sp>
        <p:nvSpPr>
          <p:cNvPr id="3" name="Объект 2">
            <a:extLst>
              <a:ext uri="{FF2B5EF4-FFF2-40B4-BE49-F238E27FC236}">
                <a16:creationId xmlns:a16="http://schemas.microsoft.com/office/drawing/2014/main" id="{5A96F8A8-962F-717B-8C2A-D6D497910F4A}"/>
              </a:ext>
            </a:extLst>
          </p:cNvPr>
          <p:cNvSpPr>
            <a:spLocks noGrp="1"/>
          </p:cNvSpPr>
          <p:nvPr>
            <p:ph idx="1"/>
          </p:nvPr>
        </p:nvSpPr>
        <p:spPr>
          <a:xfrm>
            <a:off x="838200" y="747324"/>
            <a:ext cx="10515600" cy="5429639"/>
          </a:xfrm>
        </p:spPr>
        <p:txBody>
          <a:bodyPr lIns="91440" tIns="45720" rIns="91440" bIns="45720" anchor="t"/>
          <a:lstStyle/>
          <a:p>
            <a:pPr marL="0" indent="0">
              <a:buNone/>
            </a:pPr>
            <a:r>
              <a:rPr lang="en-US" sz="2200">
                <a:solidFill>
                  <a:schemeClr val="accent3">
                    <a:lumMod val="25000"/>
                  </a:schemeClr>
                </a:solidFill>
                <a:ea typeface="Calibri" panose="020F0502020204030204"/>
                <a:cs typeface="Calibri" panose="020F0502020204030204"/>
              </a:rPr>
              <a:t># Select relevant sub-columns: `Launch Site`, `Lat(Latitude)`, `Long(Longitude)`, `</a:t>
            </a:r>
            <a:r>
              <a:rPr lang="en-US" sz="2200" err="1">
                <a:solidFill>
                  <a:schemeClr val="accent3">
                    <a:lumMod val="25000"/>
                  </a:schemeClr>
                </a:solidFill>
                <a:ea typeface="Calibri" panose="020F0502020204030204"/>
                <a:cs typeface="Calibri" panose="020F0502020204030204"/>
              </a:rPr>
              <a:t>class`</a:t>
            </a:r>
          </a:p>
          <a:p>
            <a:pPr marL="0" indent="0">
              <a:buNone/>
            </a:pPr>
            <a:r>
              <a:rPr lang="en-US" sz="2200" err="1">
                <a:solidFill>
                  <a:schemeClr val="accent3">
                    <a:lumMod val="25000"/>
                  </a:schemeClr>
                </a:solidFill>
                <a:ea typeface="Calibri" panose="020F0502020204030204"/>
                <a:cs typeface="Calibri" panose="020F0502020204030204"/>
              </a:rPr>
              <a:t>spacex_df</a:t>
            </a:r>
            <a:r>
              <a:rPr lang="en-US" sz="2200">
                <a:solidFill>
                  <a:schemeClr val="accent3">
                    <a:lumMod val="25000"/>
                  </a:schemeClr>
                </a:solidFill>
                <a:ea typeface="Calibri" panose="020F0502020204030204"/>
                <a:cs typeface="Calibri" panose="020F0502020204030204"/>
              </a:rPr>
              <a:t> = </a:t>
            </a:r>
            <a:r>
              <a:rPr lang="en-US" sz="2200" err="1">
                <a:solidFill>
                  <a:schemeClr val="accent3">
                    <a:lumMod val="25000"/>
                  </a:schemeClr>
                </a:solidFill>
                <a:ea typeface="Calibri" panose="020F0502020204030204"/>
                <a:cs typeface="Calibri" panose="020F0502020204030204"/>
              </a:rPr>
              <a:t>spacex_df</a:t>
            </a:r>
            <a:r>
              <a:rPr lang="en-US" sz="2200">
                <a:solidFill>
                  <a:schemeClr val="accent3">
                    <a:lumMod val="25000"/>
                  </a:schemeClr>
                </a:solidFill>
                <a:ea typeface="Calibri" panose="020F0502020204030204"/>
                <a:cs typeface="Calibri" panose="020F0502020204030204"/>
              </a:rPr>
              <a:t>[['Launch Site', 'Lat', 'Long', 'class']]</a:t>
            </a:r>
          </a:p>
          <a:p>
            <a:pPr marL="0" indent="0">
              <a:buNone/>
            </a:pPr>
            <a:r>
              <a:rPr lang="en-US" sz="2200" err="1">
                <a:solidFill>
                  <a:schemeClr val="accent3">
                    <a:lumMod val="25000"/>
                  </a:schemeClr>
                </a:solidFill>
                <a:ea typeface="Calibri" panose="020F0502020204030204"/>
                <a:cs typeface="Calibri" panose="020F0502020204030204"/>
              </a:rPr>
              <a:t>launch_sites_df</a:t>
            </a:r>
            <a:r>
              <a:rPr lang="en-US" sz="2200">
                <a:solidFill>
                  <a:schemeClr val="accent3">
                    <a:lumMod val="25000"/>
                  </a:schemeClr>
                </a:solidFill>
                <a:ea typeface="Calibri" panose="020F0502020204030204"/>
                <a:cs typeface="Calibri" panose="020F0502020204030204"/>
              </a:rPr>
              <a:t> = </a:t>
            </a:r>
            <a:r>
              <a:rPr lang="en-US" sz="2200" err="1">
                <a:solidFill>
                  <a:schemeClr val="accent3">
                    <a:lumMod val="25000"/>
                  </a:schemeClr>
                </a:solidFill>
                <a:ea typeface="Calibri" panose="020F0502020204030204"/>
                <a:cs typeface="Calibri" panose="020F0502020204030204"/>
              </a:rPr>
              <a:t>spacex_df.groupby</a:t>
            </a:r>
            <a:r>
              <a:rPr lang="en-US" sz="2200">
                <a:solidFill>
                  <a:schemeClr val="accent3">
                    <a:lumMod val="25000"/>
                  </a:schemeClr>
                </a:solidFill>
                <a:ea typeface="Calibri" panose="020F0502020204030204"/>
                <a:cs typeface="Calibri" panose="020F0502020204030204"/>
              </a:rPr>
              <a:t>(['Launch Site'], </a:t>
            </a:r>
            <a:r>
              <a:rPr lang="en-US" sz="2200" err="1">
                <a:solidFill>
                  <a:schemeClr val="accent3">
                    <a:lumMod val="25000"/>
                  </a:schemeClr>
                </a:solidFill>
                <a:ea typeface="Calibri" panose="020F0502020204030204"/>
                <a:cs typeface="Calibri" panose="020F0502020204030204"/>
              </a:rPr>
              <a:t>as_index</a:t>
            </a:r>
            <a:r>
              <a:rPr lang="en-US" sz="2200">
                <a:solidFill>
                  <a:schemeClr val="accent3">
                    <a:lumMod val="25000"/>
                  </a:schemeClr>
                </a:solidFill>
                <a:ea typeface="Calibri" panose="020F0502020204030204"/>
                <a:cs typeface="Calibri" panose="020F0502020204030204"/>
              </a:rPr>
              <a:t>=False).first()</a:t>
            </a:r>
          </a:p>
          <a:p>
            <a:pPr marL="0" indent="0">
              <a:buNone/>
            </a:pPr>
            <a:r>
              <a:rPr lang="en-US" sz="2200" err="1">
                <a:solidFill>
                  <a:schemeClr val="accent3">
                    <a:lumMod val="25000"/>
                  </a:schemeClr>
                </a:solidFill>
                <a:ea typeface="Calibri" panose="020F0502020204030204"/>
                <a:cs typeface="Calibri" panose="020F0502020204030204"/>
              </a:rPr>
              <a:t>launch_sites_df</a:t>
            </a:r>
            <a:r>
              <a:rPr lang="en-US" sz="2200">
                <a:solidFill>
                  <a:schemeClr val="accent3">
                    <a:lumMod val="25000"/>
                  </a:schemeClr>
                </a:solidFill>
                <a:ea typeface="Calibri" panose="020F0502020204030204"/>
                <a:cs typeface="Calibri" panose="020F0502020204030204"/>
              </a:rPr>
              <a:t> = </a:t>
            </a:r>
            <a:r>
              <a:rPr lang="en-US" sz="2200" err="1">
                <a:solidFill>
                  <a:schemeClr val="accent3">
                    <a:lumMod val="25000"/>
                  </a:schemeClr>
                </a:solidFill>
                <a:ea typeface="Calibri" panose="020F0502020204030204"/>
                <a:cs typeface="Calibri" panose="020F0502020204030204"/>
              </a:rPr>
              <a:t>launch_sites_df</a:t>
            </a:r>
            <a:r>
              <a:rPr lang="en-US" sz="2200">
                <a:solidFill>
                  <a:schemeClr val="accent3">
                    <a:lumMod val="25000"/>
                  </a:schemeClr>
                </a:solidFill>
                <a:ea typeface="Calibri" panose="020F0502020204030204"/>
                <a:cs typeface="Calibri" panose="020F0502020204030204"/>
              </a:rPr>
              <a:t>[['Launch Site', 'Lat', 'Long']]</a:t>
            </a:r>
          </a:p>
          <a:p>
            <a:pPr marL="0" indent="0">
              <a:lnSpc>
                <a:spcPct val="100000"/>
              </a:lnSpc>
              <a:spcBef>
                <a:spcPts val="1400"/>
              </a:spcBef>
              <a:buNone/>
            </a:pPr>
            <a:r>
              <a:rPr lang="en-US" sz="2200" err="1">
                <a:solidFill>
                  <a:schemeClr val="accent3">
                    <a:lumMod val="25000"/>
                  </a:schemeClr>
                </a:solidFill>
                <a:ea typeface="Calibri" panose="020F0502020204030204"/>
                <a:cs typeface="Calibri" panose="020F0502020204030204"/>
              </a:rPr>
              <a:t>launch_sites_df</a:t>
            </a:r>
            <a:endParaRPr lang="en-US" sz="2200" err="1">
              <a:ea typeface="Calibri" panose="020F0502020204030204"/>
              <a:cs typeface="Calibri" panose="020F0502020204030204"/>
            </a:endParaRPr>
          </a:p>
          <a:p>
            <a:pPr marL="0" indent="0">
              <a:buNone/>
            </a:pPr>
            <a:endParaRPr lang="ru-RU">
              <a:ea typeface="Calibri" panose="020F0502020204030204"/>
              <a:cs typeface="Calibri" panose="020F0502020204030204"/>
            </a:endParaRPr>
          </a:p>
        </p:txBody>
      </p:sp>
      <p:graphicFrame>
        <p:nvGraphicFramePr>
          <p:cNvPr id="5" name="Таблица 4">
            <a:extLst>
              <a:ext uri="{FF2B5EF4-FFF2-40B4-BE49-F238E27FC236}">
                <a16:creationId xmlns:a16="http://schemas.microsoft.com/office/drawing/2014/main" id="{F2BBF251-DC21-F7C7-064A-6E3C20F5AA4D}"/>
              </a:ext>
            </a:extLst>
          </p:cNvPr>
          <p:cNvGraphicFramePr>
            <a:graphicFrameLocks noGrp="1"/>
          </p:cNvGraphicFramePr>
          <p:nvPr/>
        </p:nvGraphicFramePr>
        <p:xfrm>
          <a:off x="0" y="2514600"/>
          <a:ext cx="12192000" cy="1828800"/>
        </p:xfrm>
        <a:graphic>
          <a:graphicData uri="http://schemas.openxmlformats.org/drawingml/2006/table">
            <a:tbl>
              <a:tblPr bandRow="1">
                <a:tableStyleId>{5C22544A-7EE6-4342-B048-85BDC9FD1C3A}</a:tableStyleId>
              </a:tblPr>
              <a:tblGrid>
                <a:gridCol w="3048000">
                  <a:extLst>
                    <a:ext uri="{9D8B030D-6E8A-4147-A177-3AD203B41FA5}">
                      <a16:colId xmlns:a16="http://schemas.microsoft.com/office/drawing/2014/main" val="3015751387"/>
                    </a:ext>
                  </a:extLst>
                </a:gridCol>
                <a:gridCol w="3048000">
                  <a:extLst>
                    <a:ext uri="{9D8B030D-6E8A-4147-A177-3AD203B41FA5}">
                      <a16:colId xmlns:a16="http://schemas.microsoft.com/office/drawing/2014/main" val="717674141"/>
                    </a:ext>
                  </a:extLst>
                </a:gridCol>
                <a:gridCol w="3048000">
                  <a:extLst>
                    <a:ext uri="{9D8B030D-6E8A-4147-A177-3AD203B41FA5}">
                      <a16:colId xmlns:a16="http://schemas.microsoft.com/office/drawing/2014/main" val="2518047625"/>
                    </a:ext>
                  </a:extLst>
                </a:gridCol>
                <a:gridCol w="3048000">
                  <a:extLst>
                    <a:ext uri="{9D8B030D-6E8A-4147-A177-3AD203B41FA5}">
                      <a16:colId xmlns:a16="http://schemas.microsoft.com/office/drawing/2014/main" val="3828820711"/>
                    </a:ext>
                  </a:extLst>
                </a:gridCol>
              </a:tblGrid>
              <a:tr h="0">
                <a:tc>
                  <a:txBody>
                    <a:bodyPr/>
                    <a:lstStyle/>
                    <a:p>
                      <a:pPr algn="r" fontAlgn="ctr"/>
                      <a:endParaRPr lang="ru-RU" b="1">
                        <a:effectLst/>
                      </a:endParaRPr>
                    </a:p>
                  </a:txBody>
                  <a:tcPr anchor="ctr">
                    <a:lnL>
                      <a:noFill/>
                    </a:lnL>
                    <a:lnR>
                      <a:noFill/>
                    </a:lnR>
                    <a:lnT>
                      <a:noFill/>
                    </a:lnT>
                    <a:lnB>
                      <a:noFill/>
                    </a:lnB>
                    <a:solidFill>
                      <a:srgbClr val="FFFFFF"/>
                    </a:solidFill>
                  </a:tcPr>
                </a:tc>
                <a:tc>
                  <a:txBody>
                    <a:bodyPr/>
                    <a:lstStyle/>
                    <a:p>
                      <a:pPr algn="r" fontAlgn="ctr"/>
                      <a:r>
                        <a:rPr lang="af-ZA" b="1">
                          <a:effectLst/>
                        </a:rPr>
                        <a:t>Launch Site</a:t>
                      </a:r>
                    </a:p>
                  </a:txBody>
                  <a:tcPr anchor="ctr">
                    <a:lnL>
                      <a:noFill/>
                    </a:lnL>
                    <a:lnR>
                      <a:noFill/>
                    </a:lnR>
                    <a:lnT>
                      <a:noFill/>
                    </a:lnT>
                    <a:lnB>
                      <a:noFill/>
                    </a:lnB>
                    <a:solidFill>
                      <a:srgbClr val="FFFFFF"/>
                    </a:solidFill>
                  </a:tcPr>
                </a:tc>
                <a:tc>
                  <a:txBody>
                    <a:bodyPr/>
                    <a:lstStyle/>
                    <a:p>
                      <a:pPr algn="r" fontAlgn="ctr"/>
                      <a:r>
                        <a:rPr lang="af-ZA" b="1">
                          <a:effectLst/>
                        </a:rPr>
                        <a:t>Lat</a:t>
                      </a:r>
                    </a:p>
                  </a:txBody>
                  <a:tcPr anchor="ctr">
                    <a:lnL>
                      <a:noFill/>
                    </a:lnL>
                    <a:lnR>
                      <a:noFill/>
                    </a:lnR>
                    <a:lnT>
                      <a:noFill/>
                    </a:lnT>
                    <a:lnB>
                      <a:noFill/>
                    </a:lnB>
                    <a:solidFill>
                      <a:srgbClr val="FFFFFF"/>
                    </a:solidFill>
                  </a:tcPr>
                </a:tc>
                <a:tc>
                  <a:txBody>
                    <a:bodyPr/>
                    <a:lstStyle/>
                    <a:p>
                      <a:pPr algn="r" fontAlgn="ctr"/>
                      <a:r>
                        <a:rPr lang="af-ZA" b="1">
                          <a:effectLst/>
                        </a:rPr>
                        <a:t>Long</a:t>
                      </a:r>
                    </a:p>
                  </a:txBody>
                  <a:tcPr anchor="ctr">
                    <a:lnL>
                      <a:noFill/>
                    </a:lnL>
                    <a:lnR>
                      <a:noFill/>
                    </a:lnR>
                    <a:lnT>
                      <a:noFill/>
                    </a:lnT>
                    <a:lnB>
                      <a:noFill/>
                    </a:lnB>
                    <a:solidFill>
                      <a:srgbClr val="FFFFFF"/>
                    </a:solidFill>
                  </a:tcPr>
                </a:tc>
                <a:extLst>
                  <a:ext uri="{0D108BD9-81ED-4DB2-BD59-A6C34878D82A}">
                    <a16:rowId xmlns:a16="http://schemas.microsoft.com/office/drawing/2014/main" val="1656483772"/>
                  </a:ext>
                </a:extLst>
              </a:tr>
              <a:tr h="0">
                <a:tc>
                  <a:txBody>
                    <a:bodyPr/>
                    <a:lstStyle/>
                    <a:p>
                      <a:pPr algn="r" fontAlgn="ctr"/>
                      <a:r>
                        <a:rPr lang="ru-RU" b="1">
                          <a:effectLst/>
                        </a:rPr>
                        <a:t>0</a:t>
                      </a:r>
                    </a:p>
                  </a:txBody>
                  <a:tcPr anchor="ctr">
                    <a:lnL>
                      <a:noFill/>
                    </a:lnL>
                    <a:lnR>
                      <a:noFill/>
                    </a:lnR>
                    <a:lnT>
                      <a:noFill/>
                    </a:lnT>
                    <a:lnB>
                      <a:noFill/>
                    </a:lnB>
                    <a:solidFill>
                      <a:srgbClr val="FFFFFF"/>
                    </a:solidFill>
                  </a:tcPr>
                </a:tc>
                <a:tc>
                  <a:txBody>
                    <a:bodyPr/>
                    <a:lstStyle/>
                    <a:p>
                      <a:pPr algn="r" fontAlgn="ctr"/>
                      <a:r>
                        <a:rPr lang="af-ZA">
                          <a:effectLst/>
                        </a:rPr>
                        <a:t>CCAFS LC-40</a:t>
                      </a:r>
                    </a:p>
                  </a:txBody>
                  <a:tcPr anchor="ctr">
                    <a:lnL>
                      <a:noFill/>
                    </a:lnL>
                    <a:lnR>
                      <a:noFill/>
                    </a:lnR>
                    <a:lnT>
                      <a:noFill/>
                    </a:lnT>
                    <a:lnB>
                      <a:noFill/>
                    </a:lnB>
                    <a:solidFill>
                      <a:srgbClr val="FFFFFF"/>
                    </a:solidFill>
                  </a:tcPr>
                </a:tc>
                <a:tc>
                  <a:txBody>
                    <a:bodyPr/>
                    <a:lstStyle/>
                    <a:p>
                      <a:pPr algn="r" fontAlgn="ctr"/>
                      <a:r>
                        <a:rPr lang="ru-RU">
                          <a:effectLst/>
                        </a:rPr>
                        <a:t>28.562302</a:t>
                      </a:r>
                    </a:p>
                  </a:txBody>
                  <a:tcPr anchor="ctr">
                    <a:lnL>
                      <a:noFill/>
                    </a:lnL>
                    <a:lnR>
                      <a:noFill/>
                    </a:lnR>
                    <a:lnT>
                      <a:noFill/>
                    </a:lnT>
                    <a:lnB>
                      <a:noFill/>
                    </a:lnB>
                    <a:solidFill>
                      <a:srgbClr val="FFFFFF"/>
                    </a:solidFill>
                  </a:tcPr>
                </a:tc>
                <a:tc>
                  <a:txBody>
                    <a:bodyPr/>
                    <a:lstStyle/>
                    <a:p>
                      <a:pPr algn="r" fontAlgn="ctr"/>
                      <a:r>
                        <a:rPr lang="ru-RU">
                          <a:effectLst/>
                        </a:rPr>
                        <a:t>-80.577356</a:t>
                      </a:r>
                    </a:p>
                  </a:txBody>
                  <a:tcPr anchor="ctr">
                    <a:lnL>
                      <a:noFill/>
                    </a:lnL>
                    <a:lnR>
                      <a:noFill/>
                    </a:lnR>
                    <a:lnT>
                      <a:noFill/>
                    </a:lnT>
                    <a:lnB>
                      <a:noFill/>
                    </a:lnB>
                    <a:solidFill>
                      <a:srgbClr val="FFFFFF"/>
                    </a:solidFill>
                  </a:tcPr>
                </a:tc>
                <a:extLst>
                  <a:ext uri="{0D108BD9-81ED-4DB2-BD59-A6C34878D82A}">
                    <a16:rowId xmlns:a16="http://schemas.microsoft.com/office/drawing/2014/main" val="1634990298"/>
                  </a:ext>
                </a:extLst>
              </a:tr>
              <a:tr h="0">
                <a:tc>
                  <a:txBody>
                    <a:bodyPr/>
                    <a:lstStyle/>
                    <a:p>
                      <a:pPr algn="r" fontAlgn="ctr"/>
                      <a:r>
                        <a:rPr lang="ru-RU" b="1">
                          <a:effectLst/>
                        </a:rPr>
                        <a:t>1</a:t>
                      </a:r>
                    </a:p>
                  </a:txBody>
                  <a:tcPr anchor="ctr">
                    <a:lnL>
                      <a:noFill/>
                    </a:lnL>
                    <a:lnR>
                      <a:noFill/>
                    </a:lnR>
                    <a:lnT>
                      <a:noFill/>
                    </a:lnT>
                    <a:lnB>
                      <a:noFill/>
                    </a:lnB>
                    <a:solidFill>
                      <a:srgbClr val="FFFFFF"/>
                    </a:solidFill>
                  </a:tcPr>
                </a:tc>
                <a:tc>
                  <a:txBody>
                    <a:bodyPr/>
                    <a:lstStyle/>
                    <a:p>
                      <a:pPr algn="r" fontAlgn="ctr"/>
                      <a:r>
                        <a:rPr lang="af-ZA">
                          <a:effectLst/>
                        </a:rPr>
                        <a:t>CCAFS SLC-40</a:t>
                      </a:r>
                    </a:p>
                  </a:txBody>
                  <a:tcPr anchor="ctr">
                    <a:lnL>
                      <a:noFill/>
                    </a:lnL>
                    <a:lnR>
                      <a:noFill/>
                    </a:lnR>
                    <a:lnT>
                      <a:noFill/>
                    </a:lnT>
                    <a:lnB>
                      <a:noFill/>
                    </a:lnB>
                    <a:solidFill>
                      <a:srgbClr val="FFFFFF"/>
                    </a:solidFill>
                  </a:tcPr>
                </a:tc>
                <a:tc>
                  <a:txBody>
                    <a:bodyPr/>
                    <a:lstStyle/>
                    <a:p>
                      <a:pPr algn="r" fontAlgn="ctr"/>
                      <a:r>
                        <a:rPr lang="ru-RU">
                          <a:effectLst/>
                        </a:rPr>
                        <a:t>28.563197</a:t>
                      </a:r>
                    </a:p>
                  </a:txBody>
                  <a:tcPr anchor="ctr">
                    <a:lnL>
                      <a:noFill/>
                    </a:lnL>
                    <a:lnR>
                      <a:noFill/>
                    </a:lnR>
                    <a:lnT>
                      <a:noFill/>
                    </a:lnT>
                    <a:lnB>
                      <a:noFill/>
                    </a:lnB>
                    <a:solidFill>
                      <a:srgbClr val="FFFFFF"/>
                    </a:solidFill>
                  </a:tcPr>
                </a:tc>
                <a:tc>
                  <a:txBody>
                    <a:bodyPr/>
                    <a:lstStyle/>
                    <a:p>
                      <a:pPr algn="r" fontAlgn="ctr"/>
                      <a:r>
                        <a:rPr lang="ru-RU">
                          <a:effectLst/>
                        </a:rPr>
                        <a:t>-80.576820</a:t>
                      </a:r>
                    </a:p>
                  </a:txBody>
                  <a:tcPr anchor="ctr">
                    <a:lnL>
                      <a:noFill/>
                    </a:lnL>
                    <a:lnR>
                      <a:noFill/>
                    </a:lnR>
                    <a:lnT>
                      <a:noFill/>
                    </a:lnT>
                    <a:lnB>
                      <a:noFill/>
                    </a:lnB>
                    <a:solidFill>
                      <a:srgbClr val="FFFFFF"/>
                    </a:solidFill>
                  </a:tcPr>
                </a:tc>
                <a:extLst>
                  <a:ext uri="{0D108BD9-81ED-4DB2-BD59-A6C34878D82A}">
                    <a16:rowId xmlns:a16="http://schemas.microsoft.com/office/drawing/2014/main" val="2571352739"/>
                  </a:ext>
                </a:extLst>
              </a:tr>
              <a:tr h="0">
                <a:tc>
                  <a:txBody>
                    <a:bodyPr/>
                    <a:lstStyle/>
                    <a:p>
                      <a:pPr algn="r" fontAlgn="ctr"/>
                      <a:r>
                        <a:rPr lang="ru-RU" b="1">
                          <a:effectLst/>
                        </a:rPr>
                        <a:t>2</a:t>
                      </a:r>
                    </a:p>
                  </a:txBody>
                  <a:tcPr anchor="ctr">
                    <a:lnL>
                      <a:noFill/>
                    </a:lnL>
                    <a:lnR>
                      <a:noFill/>
                    </a:lnR>
                    <a:lnT>
                      <a:noFill/>
                    </a:lnT>
                    <a:lnB>
                      <a:noFill/>
                    </a:lnB>
                    <a:solidFill>
                      <a:srgbClr val="FFFFFF"/>
                    </a:solidFill>
                  </a:tcPr>
                </a:tc>
                <a:tc>
                  <a:txBody>
                    <a:bodyPr/>
                    <a:lstStyle/>
                    <a:p>
                      <a:pPr algn="r" fontAlgn="ctr"/>
                      <a:r>
                        <a:rPr lang="af-ZA">
                          <a:effectLst/>
                        </a:rPr>
                        <a:t>KSC LC-39A</a:t>
                      </a:r>
                    </a:p>
                  </a:txBody>
                  <a:tcPr anchor="ctr">
                    <a:lnL>
                      <a:noFill/>
                    </a:lnL>
                    <a:lnR>
                      <a:noFill/>
                    </a:lnR>
                    <a:lnT>
                      <a:noFill/>
                    </a:lnT>
                    <a:lnB>
                      <a:noFill/>
                    </a:lnB>
                    <a:solidFill>
                      <a:srgbClr val="FFFFFF"/>
                    </a:solidFill>
                  </a:tcPr>
                </a:tc>
                <a:tc>
                  <a:txBody>
                    <a:bodyPr/>
                    <a:lstStyle/>
                    <a:p>
                      <a:pPr algn="r" fontAlgn="ctr"/>
                      <a:r>
                        <a:rPr lang="ru-RU">
                          <a:effectLst/>
                        </a:rPr>
                        <a:t>28.573255</a:t>
                      </a:r>
                    </a:p>
                  </a:txBody>
                  <a:tcPr anchor="ctr">
                    <a:lnL>
                      <a:noFill/>
                    </a:lnL>
                    <a:lnR>
                      <a:noFill/>
                    </a:lnR>
                    <a:lnT>
                      <a:noFill/>
                    </a:lnT>
                    <a:lnB>
                      <a:noFill/>
                    </a:lnB>
                    <a:solidFill>
                      <a:srgbClr val="FFFFFF"/>
                    </a:solidFill>
                  </a:tcPr>
                </a:tc>
                <a:tc>
                  <a:txBody>
                    <a:bodyPr/>
                    <a:lstStyle/>
                    <a:p>
                      <a:pPr algn="r" fontAlgn="ctr"/>
                      <a:r>
                        <a:rPr lang="ru-RU">
                          <a:effectLst/>
                        </a:rPr>
                        <a:t>-80.646895</a:t>
                      </a:r>
                    </a:p>
                  </a:txBody>
                  <a:tcPr anchor="ctr">
                    <a:lnL>
                      <a:noFill/>
                    </a:lnL>
                    <a:lnR>
                      <a:noFill/>
                    </a:lnR>
                    <a:lnT>
                      <a:noFill/>
                    </a:lnT>
                    <a:lnB>
                      <a:noFill/>
                    </a:lnB>
                    <a:solidFill>
                      <a:srgbClr val="FFFFFF"/>
                    </a:solidFill>
                  </a:tcPr>
                </a:tc>
                <a:extLst>
                  <a:ext uri="{0D108BD9-81ED-4DB2-BD59-A6C34878D82A}">
                    <a16:rowId xmlns:a16="http://schemas.microsoft.com/office/drawing/2014/main" val="2492314501"/>
                  </a:ext>
                </a:extLst>
              </a:tr>
              <a:tr h="0">
                <a:tc>
                  <a:txBody>
                    <a:bodyPr/>
                    <a:lstStyle/>
                    <a:p>
                      <a:pPr algn="r" fontAlgn="ctr"/>
                      <a:r>
                        <a:rPr lang="ru-RU" b="1">
                          <a:effectLst/>
                        </a:rPr>
                        <a:t>3</a:t>
                      </a:r>
                    </a:p>
                  </a:txBody>
                  <a:tcPr anchor="ctr">
                    <a:lnL>
                      <a:noFill/>
                    </a:lnL>
                    <a:lnR>
                      <a:noFill/>
                    </a:lnR>
                    <a:lnT>
                      <a:noFill/>
                    </a:lnT>
                    <a:lnB>
                      <a:noFill/>
                    </a:lnB>
                    <a:solidFill>
                      <a:srgbClr val="FFFFFF"/>
                    </a:solidFill>
                  </a:tcPr>
                </a:tc>
                <a:tc>
                  <a:txBody>
                    <a:bodyPr/>
                    <a:lstStyle/>
                    <a:p>
                      <a:pPr algn="r" fontAlgn="ctr"/>
                      <a:r>
                        <a:rPr lang="af-ZA">
                          <a:effectLst/>
                        </a:rPr>
                        <a:t>VAFB SLC-4E</a:t>
                      </a:r>
                    </a:p>
                  </a:txBody>
                  <a:tcPr anchor="ctr">
                    <a:lnL>
                      <a:noFill/>
                    </a:lnL>
                    <a:lnR>
                      <a:noFill/>
                    </a:lnR>
                    <a:lnT>
                      <a:noFill/>
                    </a:lnT>
                    <a:lnB>
                      <a:noFill/>
                    </a:lnB>
                    <a:solidFill>
                      <a:srgbClr val="FFFFFF"/>
                    </a:solidFill>
                  </a:tcPr>
                </a:tc>
                <a:tc>
                  <a:txBody>
                    <a:bodyPr/>
                    <a:lstStyle/>
                    <a:p>
                      <a:pPr algn="r" fontAlgn="ctr"/>
                      <a:r>
                        <a:rPr lang="ru-RU">
                          <a:effectLst/>
                        </a:rPr>
                        <a:t>34.632834</a:t>
                      </a:r>
                    </a:p>
                  </a:txBody>
                  <a:tcPr anchor="ctr">
                    <a:lnL>
                      <a:noFill/>
                    </a:lnL>
                    <a:lnR>
                      <a:noFill/>
                    </a:lnR>
                    <a:lnT>
                      <a:noFill/>
                    </a:lnT>
                    <a:lnB>
                      <a:noFill/>
                    </a:lnB>
                    <a:solidFill>
                      <a:srgbClr val="FFFFFF"/>
                    </a:solidFill>
                  </a:tcPr>
                </a:tc>
                <a:tc>
                  <a:txBody>
                    <a:bodyPr/>
                    <a:lstStyle/>
                    <a:p>
                      <a:pPr algn="r" fontAlgn="ctr"/>
                      <a:r>
                        <a:rPr lang="ru-RU">
                          <a:effectLst/>
                        </a:rPr>
                        <a:t>-120.610745</a:t>
                      </a:r>
                    </a:p>
                  </a:txBody>
                  <a:tcPr anchor="ctr">
                    <a:lnL>
                      <a:noFill/>
                    </a:lnL>
                    <a:lnR>
                      <a:noFill/>
                    </a:lnR>
                    <a:lnT>
                      <a:noFill/>
                    </a:lnT>
                    <a:lnB>
                      <a:noFill/>
                    </a:lnB>
                    <a:solidFill>
                      <a:srgbClr val="FFFFFF"/>
                    </a:solidFill>
                  </a:tcPr>
                </a:tc>
                <a:extLst>
                  <a:ext uri="{0D108BD9-81ED-4DB2-BD59-A6C34878D82A}">
                    <a16:rowId xmlns:a16="http://schemas.microsoft.com/office/drawing/2014/main" val="1450938969"/>
                  </a:ext>
                </a:extLst>
              </a:tr>
            </a:tbl>
          </a:graphicData>
        </a:graphic>
      </p:graphicFrame>
    </p:spTree>
    <p:extLst>
      <p:ext uri="{BB962C8B-B14F-4D97-AF65-F5344CB8AC3E}">
        <p14:creationId xmlns:p14="http://schemas.microsoft.com/office/powerpoint/2010/main" val="652589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76E8D0-6974-B640-9196-325E60D3DF05}"/>
              </a:ext>
            </a:extLst>
          </p:cNvPr>
          <p:cNvSpPr>
            <a:spLocks noGrp="1"/>
          </p:cNvSpPr>
          <p:nvPr>
            <p:ph type="title"/>
          </p:nvPr>
        </p:nvSpPr>
        <p:spPr/>
        <p:txBody>
          <a:bodyPr lIns="91440" tIns="45720" rIns="91440" bIns="45720" anchor="t"/>
          <a:lstStyle/>
          <a:p>
            <a:r>
              <a:rPr lang="ru-RU">
                <a:ea typeface="+mj-lt"/>
                <a:cs typeface="+mj-lt"/>
              </a:rPr>
              <a:t># For </a:t>
            </a:r>
            <a:r>
              <a:rPr lang="ru-RU" err="1">
                <a:ea typeface="+mj-lt"/>
                <a:cs typeface="+mj-lt"/>
              </a:rPr>
              <a:t>each</a:t>
            </a:r>
            <a:r>
              <a:rPr lang="ru-RU">
                <a:ea typeface="+mj-lt"/>
                <a:cs typeface="+mj-lt"/>
              </a:rPr>
              <a:t> </a:t>
            </a:r>
            <a:r>
              <a:rPr lang="ru-RU" err="1">
                <a:ea typeface="+mj-lt"/>
                <a:cs typeface="+mj-lt"/>
              </a:rPr>
              <a:t>launch</a:t>
            </a:r>
            <a:r>
              <a:rPr lang="ru-RU">
                <a:ea typeface="+mj-lt"/>
                <a:cs typeface="+mj-lt"/>
              </a:rPr>
              <a:t> </a:t>
            </a:r>
            <a:r>
              <a:rPr lang="ru-RU" err="1">
                <a:ea typeface="+mj-lt"/>
                <a:cs typeface="+mj-lt"/>
              </a:rPr>
              <a:t>site</a:t>
            </a:r>
            <a:r>
              <a:rPr lang="ru-RU">
                <a:ea typeface="+mj-lt"/>
                <a:cs typeface="+mj-lt"/>
              </a:rPr>
              <a:t>, </a:t>
            </a:r>
            <a:r>
              <a:rPr lang="ru-RU" err="1">
                <a:ea typeface="+mj-lt"/>
                <a:cs typeface="+mj-lt"/>
              </a:rPr>
              <a:t>add</a:t>
            </a:r>
            <a:r>
              <a:rPr lang="ru-RU">
                <a:ea typeface="+mj-lt"/>
                <a:cs typeface="+mj-lt"/>
              </a:rPr>
              <a:t> a </a:t>
            </a:r>
            <a:r>
              <a:rPr lang="ru-RU" err="1">
                <a:ea typeface="+mj-lt"/>
                <a:cs typeface="+mj-lt"/>
              </a:rPr>
              <a:t>Circle</a:t>
            </a:r>
            <a:r>
              <a:rPr lang="ru-RU">
                <a:ea typeface="+mj-lt"/>
                <a:cs typeface="+mj-lt"/>
              </a:rPr>
              <a:t> </a:t>
            </a:r>
            <a:r>
              <a:rPr lang="ru-RU" err="1">
                <a:ea typeface="+mj-lt"/>
                <a:cs typeface="+mj-lt"/>
              </a:rPr>
              <a:t>object</a:t>
            </a:r>
            <a:r>
              <a:rPr lang="ru-RU">
                <a:ea typeface="+mj-lt"/>
                <a:cs typeface="+mj-lt"/>
              </a:rPr>
              <a:t> </a:t>
            </a:r>
            <a:r>
              <a:rPr lang="ru-RU" err="1">
                <a:ea typeface="+mj-lt"/>
                <a:cs typeface="+mj-lt"/>
              </a:rPr>
              <a:t>based</a:t>
            </a:r>
            <a:r>
              <a:rPr lang="ru-RU">
                <a:ea typeface="+mj-lt"/>
                <a:cs typeface="+mj-lt"/>
              </a:rPr>
              <a:t> </a:t>
            </a:r>
            <a:r>
              <a:rPr lang="ru-RU" err="1">
                <a:ea typeface="+mj-lt"/>
                <a:cs typeface="+mj-lt"/>
              </a:rPr>
              <a:t>on</a:t>
            </a:r>
            <a:r>
              <a:rPr lang="ru-RU">
                <a:ea typeface="+mj-lt"/>
                <a:cs typeface="+mj-lt"/>
              </a:rPr>
              <a:t> </a:t>
            </a:r>
            <a:r>
              <a:rPr lang="ru-RU" err="1">
                <a:ea typeface="+mj-lt"/>
                <a:cs typeface="+mj-lt"/>
              </a:rPr>
              <a:t>its</a:t>
            </a:r>
            <a:r>
              <a:rPr lang="ru-RU">
                <a:ea typeface="+mj-lt"/>
                <a:cs typeface="+mj-lt"/>
              </a:rPr>
              <a:t> </a:t>
            </a:r>
            <a:r>
              <a:rPr lang="ru-RU" err="1">
                <a:ea typeface="+mj-lt"/>
                <a:cs typeface="+mj-lt"/>
              </a:rPr>
              <a:t>coordinate</a:t>
            </a:r>
            <a:r>
              <a:rPr lang="ru-RU">
                <a:ea typeface="+mj-lt"/>
                <a:cs typeface="+mj-lt"/>
              </a:rPr>
              <a:t> (</a:t>
            </a:r>
            <a:r>
              <a:rPr lang="ru-RU" err="1">
                <a:ea typeface="+mj-lt"/>
                <a:cs typeface="+mj-lt"/>
              </a:rPr>
              <a:t>Lat</a:t>
            </a:r>
            <a:r>
              <a:rPr lang="ru-RU">
                <a:ea typeface="+mj-lt"/>
                <a:cs typeface="+mj-lt"/>
              </a:rPr>
              <a:t>, Long) </a:t>
            </a:r>
            <a:r>
              <a:rPr lang="ru-RU" err="1">
                <a:ea typeface="+mj-lt"/>
                <a:cs typeface="+mj-lt"/>
              </a:rPr>
              <a:t>values</a:t>
            </a:r>
            <a:r>
              <a:rPr lang="ru-RU">
                <a:ea typeface="+mj-lt"/>
                <a:cs typeface="+mj-lt"/>
              </a:rPr>
              <a:t>.</a:t>
            </a:r>
            <a:endParaRPr lang="ru-RU">
              <a:ea typeface="Calibri Light"/>
              <a:cs typeface="Calibri Light"/>
            </a:endParaRPr>
          </a:p>
        </p:txBody>
      </p:sp>
      <p:sp>
        <p:nvSpPr>
          <p:cNvPr id="3" name="Объект 2">
            <a:extLst>
              <a:ext uri="{FF2B5EF4-FFF2-40B4-BE49-F238E27FC236}">
                <a16:creationId xmlns:a16="http://schemas.microsoft.com/office/drawing/2014/main" id="{79985858-A165-19D2-6233-A7172249123D}"/>
              </a:ext>
            </a:extLst>
          </p:cNvPr>
          <p:cNvSpPr>
            <a:spLocks noGrp="1"/>
          </p:cNvSpPr>
          <p:nvPr>
            <p:ph idx="1"/>
          </p:nvPr>
        </p:nvSpPr>
        <p:spPr>
          <a:xfrm>
            <a:off x="838200" y="1825625"/>
            <a:ext cx="10515600" cy="4836973"/>
          </a:xfrm>
        </p:spPr>
        <p:txBody>
          <a:bodyPr lIns="91440" tIns="45720" rIns="91440" bIns="45720" anchor="t"/>
          <a:lstStyle/>
          <a:p>
            <a:pPr marL="0" indent="0">
              <a:buNone/>
            </a:pPr>
            <a:r>
              <a:rPr lang="ru-RU" sz="1400" err="1">
                <a:ea typeface="+mn-lt"/>
                <a:cs typeface="+mn-lt"/>
              </a:rPr>
              <a:t>for</a:t>
            </a:r>
            <a:r>
              <a:rPr lang="ru-RU" sz="1400">
                <a:ea typeface="+mn-lt"/>
                <a:cs typeface="+mn-lt"/>
              </a:rPr>
              <a:t> </a:t>
            </a:r>
            <a:r>
              <a:rPr lang="ru-RU" sz="1400" err="1">
                <a:ea typeface="+mn-lt"/>
                <a:cs typeface="+mn-lt"/>
              </a:rPr>
              <a:t>index</a:t>
            </a:r>
            <a:r>
              <a:rPr lang="ru-RU" sz="1400">
                <a:ea typeface="+mn-lt"/>
                <a:cs typeface="+mn-lt"/>
              </a:rPr>
              <a:t>, </a:t>
            </a:r>
            <a:r>
              <a:rPr lang="ru-RU" sz="1400" err="1">
                <a:ea typeface="+mn-lt"/>
                <a:cs typeface="+mn-lt"/>
              </a:rPr>
              <a:t>site</a:t>
            </a:r>
            <a:r>
              <a:rPr lang="ru-RU" sz="1400">
                <a:ea typeface="+mn-lt"/>
                <a:cs typeface="+mn-lt"/>
              </a:rPr>
              <a:t> </a:t>
            </a:r>
            <a:r>
              <a:rPr lang="ru-RU" sz="1400" err="1">
                <a:ea typeface="+mn-lt"/>
                <a:cs typeface="+mn-lt"/>
              </a:rPr>
              <a:t>in</a:t>
            </a:r>
            <a:r>
              <a:rPr lang="ru-RU" sz="1400">
                <a:ea typeface="+mn-lt"/>
                <a:cs typeface="+mn-lt"/>
              </a:rPr>
              <a:t> </a:t>
            </a:r>
            <a:r>
              <a:rPr lang="ru-RU" sz="1400" err="1">
                <a:ea typeface="+mn-lt"/>
                <a:cs typeface="+mn-lt"/>
              </a:rPr>
              <a:t>launch_sites_df.iterrows</a:t>
            </a:r>
            <a:r>
              <a:rPr lang="ru-RU" sz="1400">
                <a:ea typeface="+mn-lt"/>
                <a:cs typeface="+mn-lt"/>
              </a:rPr>
              <a:t>():</a:t>
            </a:r>
            <a:endParaRPr lang="ru-RU" sz="1400">
              <a:ea typeface="Calibri" panose="020F0502020204030204"/>
              <a:cs typeface="Calibri" panose="020F0502020204030204"/>
            </a:endParaRPr>
          </a:p>
          <a:p>
            <a:pPr marL="0" indent="0">
              <a:buNone/>
            </a:pPr>
            <a:r>
              <a:rPr lang="ru-RU" sz="1400">
                <a:ea typeface="+mn-lt"/>
                <a:cs typeface="+mn-lt"/>
              </a:rPr>
              <a:t>    </a:t>
            </a:r>
            <a:r>
              <a:rPr lang="ru-RU" sz="1400" err="1">
                <a:ea typeface="+mn-lt"/>
                <a:cs typeface="+mn-lt"/>
              </a:rPr>
              <a:t>site_coordinates</a:t>
            </a:r>
            <a:r>
              <a:rPr lang="ru-RU" sz="1400">
                <a:ea typeface="+mn-lt"/>
                <a:cs typeface="+mn-lt"/>
              </a:rPr>
              <a:t> = [</a:t>
            </a:r>
            <a:r>
              <a:rPr lang="ru-RU" sz="1400" err="1">
                <a:ea typeface="+mn-lt"/>
                <a:cs typeface="+mn-lt"/>
              </a:rPr>
              <a:t>site</a:t>
            </a:r>
            <a:r>
              <a:rPr lang="ru-RU" sz="1400">
                <a:ea typeface="+mn-lt"/>
                <a:cs typeface="+mn-lt"/>
              </a:rPr>
              <a:t>['</a:t>
            </a:r>
            <a:r>
              <a:rPr lang="ru-RU" sz="1400" err="1">
                <a:ea typeface="+mn-lt"/>
                <a:cs typeface="+mn-lt"/>
              </a:rPr>
              <a:t>Lat</a:t>
            </a:r>
            <a:r>
              <a:rPr lang="ru-RU" sz="1400">
                <a:ea typeface="+mn-lt"/>
                <a:cs typeface="+mn-lt"/>
              </a:rPr>
              <a:t>'], </a:t>
            </a:r>
            <a:r>
              <a:rPr lang="ru-RU" sz="1400" err="1">
                <a:ea typeface="+mn-lt"/>
                <a:cs typeface="+mn-lt"/>
              </a:rPr>
              <a:t>site</a:t>
            </a:r>
            <a:r>
              <a:rPr lang="ru-RU" sz="1400">
                <a:ea typeface="+mn-lt"/>
                <a:cs typeface="+mn-lt"/>
              </a:rPr>
              <a:t>['Long']]</a:t>
            </a:r>
            <a:endParaRPr lang="ru-RU" sz="1400">
              <a:ea typeface="Calibri" panose="020F0502020204030204"/>
              <a:cs typeface="Calibri" panose="020F0502020204030204"/>
            </a:endParaRPr>
          </a:p>
          <a:p>
            <a:pPr marL="0" indent="0">
              <a:buNone/>
            </a:pPr>
            <a:r>
              <a:rPr lang="ru-RU" sz="1400">
                <a:ea typeface="+mn-lt"/>
                <a:cs typeface="+mn-lt"/>
              </a:rPr>
              <a:t>    #print(site_coordinates)</a:t>
            </a:r>
            <a:endParaRPr lang="ru-RU" sz="1400">
              <a:ea typeface="Calibri" panose="020F0502020204030204"/>
              <a:cs typeface="Calibri" panose="020F0502020204030204"/>
            </a:endParaRPr>
          </a:p>
          <a:p>
            <a:pPr marL="0" indent="0">
              <a:buNone/>
            </a:pPr>
            <a:r>
              <a:rPr lang="ru-RU" sz="1400">
                <a:ea typeface="+mn-lt"/>
                <a:cs typeface="+mn-lt"/>
              </a:rPr>
              <a:t>    </a:t>
            </a:r>
            <a:r>
              <a:rPr lang="ru-RU" sz="1400" err="1">
                <a:ea typeface="+mn-lt"/>
                <a:cs typeface="+mn-lt"/>
              </a:rPr>
              <a:t>circle</a:t>
            </a:r>
            <a:r>
              <a:rPr lang="ru-RU" sz="1400">
                <a:ea typeface="+mn-lt"/>
                <a:cs typeface="+mn-lt"/>
              </a:rPr>
              <a:t> = </a:t>
            </a:r>
            <a:r>
              <a:rPr lang="ru-RU" sz="1400" err="1">
                <a:ea typeface="+mn-lt"/>
                <a:cs typeface="+mn-lt"/>
              </a:rPr>
              <a:t>folium.Circle</a:t>
            </a:r>
            <a:r>
              <a:rPr lang="ru-RU" sz="1400">
                <a:ea typeface="+mn-lt"/>
                <a:cs typeface="+mn-lt"/>
              </a:rPr>
              <a:t>(</a:t>
            </a:r>
            <a:r>
              <a:rPr lang="ru-RU" sz="1400" err="1">
                <a:ea typeface="+mn-lt"/>
                <a:cs typeface="+mn-lt"/>
              </a:rPr>
              <a:t>site_coordinates</a:t>
            </a:r>
            <a:r>
              <a:rPr lang="ru-RU" sz="1400">
                <a:ea typeface="+mn-lt"/>
                <a:cs typeface="+mn-lt"/>
              </a:rPr>
              <a:t>, </a:t>
            </a:r>
            <a:r>
              <a:rPr lang="ru-RU" sz="1400" err="1">
                <a:ea typeface="+mn-lt"/>
                <a:cs typeface="+mn-lt"/>
              </a:rPr>
              <a:t>radius</a:t>
            </a:r>
            <a:r>
              <a:rPr lang="ru-RU" sz="1400">
                <a:ea typeface="+mn-lt"/>
                <a:cs typeface="+mn-lt"/>
              </a:rPr>
              <a:t>=1000, </a:t>
            </a:r>
            <a:r>
              <a:rPr lang="ru-RU" sz="1400" err="1">
                <a:ea typeface="+mn-lt"/>
                <a:cs typeface="+mn-lt"/>
              </a:rPr>
              <a:t>color</a:t>
            </a:r>
            <a:r>
              <a:rPr lang="ru-RU" sz="1400">
                <a:ea typeface="+mn-lt"/>
                <a:cs typeface="+mn-lt"/>
              </a:rPr>
              <a:t>='#d35400', </a:t>
            </a:r>
            <a:r>
              <a:rPr lang="ru-RU" sz="1400" err="1">
                <a:ea typeface="+mn-lt"/>
                <a:cs typeface="+mn-lt"/>
              </a:rPr>
              <a:t>fill</a:t>
            </a:r>
            <a:r>
              <a:rPr lang="ru-RU" sz="1400">
                <a:ea typeface="+mn-lt"/>
                <a:cs typeface="+mn-lt"/>
              </a:rPr>
              <a:t>=True).</a:t>
            </a:r>
            <a:r>
              <a:rPr lang="ru-RU" sz="1400" err="1">
                <a:ea typeface="+mn-lt"/>
                <a:cs typeface="+mn-lt"/>
              </a:rPr>
              <a:t>add_child</a:t>
            </a:r>
            <a:r>
              <a:rPr lang="ru-RU" sz="1400">
                <a:ea typeface="+mn-lt"/>
                <a:cs typeface="+mn-lt"/>
              </a:rPr>
              <a:t>(</a:t>
            </a:r>
            <a:r>
              <a:rPr lang="ru-RU" sz="1400" err="1">
                <a:ea typeface="+mn-lt"/>
                <a:cs typeface="+mn-lt"/>
              </a:rPr>
              <a:t>folium.Popup</a:t>
            </a:r>
            <a:r>
              <a:rPr lang="ru-RU" sz="1400">
                <a:ea typeface="+mn-lt"/>
                <a:cs typeface="+mn-lt"/>
              </a:rPr>
              <a:t>(</a:t>
            </a:r>
            <a:r>
              <a:rPr lang="ru-RU" sz="1400" err="1">
                <a:ea typeface="+mn-lt"/>
                <a:cs typeface="+mn-lt"/>
              </a:rPr>
              <a:t>site</a:t>
            </a:r>
            <a:r>
              <a:rPr lang="ru-RU" sz="1400">
                <a:ea typeface="+mn-lt"/>
                <a:cs typeface="+mn-lt"/>
              </a:rPr>
              <a:t>['Launch </a:t>
            </a:r>
            <a:r>
              <a:rPr lang="ru-RU" sz="1400" err="1">
                <a:ea typeface="+mn-lt"/>
                <a:cs typeface="+mn-lt"/>
              </a:rPr>
              <a:t>Site</a:t>
            </a:r>
            <a:r>
              <a:rPr lang="ru-RU" sz="1400">
                <a:ea typeface="+mn-lt"/>
                <a:cs typeface="+mn-lt"/>
              </a:rPr>
              <a:t>']))</a:t>
            </a:r>
            <a:endParaRPr lang="ru-RU" sz="1400">
              <a:ea typeface="Calibri" panose="020F0502020204030204"/>
              <a:cs typeface="Calibri" panose="020F0502020204030204"/>
            </a:endParaRPr>
          </a:p>
          <a:p>
            <a:pPr marL="0" indent="0">
              <a:buNone/>
            </a:pPr>
            <a:r>
              <a:rPr lang="ru-RU" sz="1400">
                <a:ea typeface="+mn-lt"/>
                <a:cs typeface="+mn-lt"/>
              </a:rPr>
              <a:t>    </a:t>
            </a:r>
            <a:r>
              <a:rPr lang="ru-RU" sz="1400" err="1">
                <a:ea typeface="+mn-lt"/>
                <a:cs typeface="+mn-lt"/>
              </a:rPr>
              <a:t>marker</a:t>
            </a:r>
            <a:r>
              <a:rPr lang="ru-RU" sz="1400">
                <a:ea typeface="+mn-lt"/>
                <a:cs typeface="+mn-lt"/>
              </a:rPr>
              <a:t> = </a:t>
            </a:r>
            <a:r>
              <a:rPr lang="ru-RU" sz="1400" err="1">
                <a:ea typeface="+mn-lt"/>
                <a:cs typeface="+mn-lt"/>
              </a:rPr>
              <a:t>folium.map.Marker</a:t>
            </a:r>
            <a:r>
              <a:rPr lang="ru-RU" sz="1400">
                <a:ea typeface="+mn-lt"/>
                <a:cs typeface="+mn-lt"/>
              </a:rPr>
              <a:t>(</a:t>
            </a:r>
            <a:endParaRPr lang="ru-RU" sz="1400">
              <a:ea typeface="Calibri" panose="020F0502020204030204"/>
              <a:cs typeface="Calibri" panose="020F0502020204030204"/>
            </a:endParaRPr>
          </a:p>
          <a:p>
            <a:pPr marL="0" indent="0">
              <a:buNone/>
            </a:pPr>
            <a:r>
              <a:rPr lang="ru-RU" sz="1400">
                <a:ea typeface="+mn-lt"/>
                <a:cs typeface="+mn-lt"/>
              </a:rPr>
              <a:t>        </a:t>
            </a:r>
            <a:r>
              <a:rPr lang="ru-RU" sz="1400" err="1">
                <a:ea typeface="+mn-lt"/>
                <a:cs typeface="+mn-lt"/>
              </a:rPr>
              <a:t>site_coordinates</a:t>
            </a:r>
            <a:r>
              <a:rPr lang="ru-RU" sz="1400">
                <a:ea typeface="+mn-lt"/>
                <a:cs typeface="+mn-lt"/>
              </a:rPr>
              <a:t>,</a:t>
            </a:r>
            <a:endParaRPr lang="ru-RU" sz="1400">
              <a:ea typeface="Calibri" panose="020F0502020204030204"/>
              <a:cs typeface="Calibri" panose="020F0502020204030204"/>
            </a:endParaRPr>
          </a:p>
          <a:p>
            <a:pPr marL="0" indent="0">
              <a:buNone/>
            </a:pPr>
            <a:r>
              <a:rPr lang="ru-RU" sz="1400">
                <a:ea typeface="+mn-lt"/>
                <a:cs typeface="+mn-lt"/>
              </a:rPr>
              <a:t>        </a:t>
            </a:r>
            <a:r>
              <a:rPr lang="ru-RU" sz="1400" err="1">
                <a:ea typeface="+mn-lt"/>
                <a:cs typeface="+mn-lt"/>
              </a:rPr>
              <a:t>icon</a:t>
            </a:r>
            <a:r>
              <a:rPr lang="ru-RU" sz="1400">
                <a:ea typeface="+mn-lt"/>
                <a:cs typeface="+mn-lt"/>
              </a:rPr>
              <a:t>=</a:t>
            </a:r>
            <a:r>
              <a:rPr lang="ru-RU" sz="1400" err="1">
                <a:ea typeface="+mn-lt"/>
                <a:cs typeface="+mn-lt"/>
              </a:rPr>
              <a:t>DivIcon</a:t>
            </a:r>
            <a:r>
              <a:rPr lang="ru-RU" sz="1400">
                <a:ea typeface="+mn-lt"/>
                <a:cs typeface="+mn-lt"/>
              </a:rPr>
              <a:t>(</a:t>
            </a:r>
            <a:endParaRPr lang="ru-RU" sz="1400">
              <a:ea typeface="Calibri" panose="020F0502020204030204"/>
              <a:cs typeface="Calibri" panose="020F0502020204030204"/>
            </a:endParaRPr>
          </a:p>
          <a:p>
            <a:pPr marL="0" indent="0">
              <a:buNone/>
            </a:pPr>
            <a:r>
              <a:rPr lang="ru-RU" sz="1400">
                <a:ea typeface="+mn-lt"/>
                <a:cs typeface="+mn-lt"/>
              </a:rPr>
              <a:t>            </a:t>
            </a:r>
            <a:r>
              <a:rPr lang="ru-RU" sz="1400" err="1">
                <a:ea typeface="+mn-lt"/>
                <a:cs typeface="+mn-lt"/>
              </a:rPr>
              <a:t>icon_size</a:t>
            </a:r>
            <a:r>
              <a:rPr lang="ru-RU" sz="1400">
                <a:ea typeface="+mn-lt"/>
                <a:cs typeface="+mn-lt"/>
              </a:rPr>
              <a:t>=(20,20),</a:t>
            </a:r>
            <a:endParaRPr lang="ru-RU" sz="1400">
              <a:ea typeface="Calibri" panose="020F0502020204030204"/>
              <a:cs typeface="Calibri" panose="020F0502020204030204"/>
            </a:endParaRPr>
          </a:p>
          <a:p>
            <a:pPr marL="0" indent="0">
              <a:buNone/>
            </a:pPr>
            <a:r>
              <a:rPr lang="ru-RU" sz="1400">
                <a:ea typeface="+mn-lt"/>
                <a:cs typeface="+mn-lt"/>
              </a:rPr>
              <a:t>            </a:t>
            </a:r>
            <a:r>
              <a:rPr lang="ru-RU" sz="1400" err="1">
                <a:ea typeface="+mn-lt"/>
                <a:cs typeface="+mn-lt"/>
              </a:rPr>
              <a:t>icon_anchor</a:t>
            </a:r>
            <a:r>
              <a:rPr lang="ru-RU" sz="1400">
                <a:ea typeface="+mn-lt"/>
                <a:cs typeface="+mn-lt"/>
              </a:rPr>
              <a:t>=(0,0),</a:t>
            </a:r>
            <a:endParaRPr lang="ru-RU" sz="1400">
              <a:ea typeface="Calibri" panose="020F0502020204030204"/>
              <a:cs typeface="Calibri" panose="020F0502020204030204"/>
            </a:endParaRPr>
          </a:p>
          <a:p>
            <a:pPr marL="0" indent="0">
              <a:buNone/>
            </a:pPr>
            <a:r>
              <a:rPr lang="ru-RU" sz="1400">
                <a:ea typeface="+mn-lt"/>
                <a:cs typeface="+mn-lt"/>
              </a:rPr>
              <a:t>            </a:t>
            </a:r>
            <a:r>
              <a:rPr lang="ru-RU" sz="1400" err="1">
                <a:ea typeface="+mn-lt"/>
                <a:cs typeface="+mn-lt"/>
              </a:rPr>
              <a:t>html</a:t>
            </a:r>
            <a:r>
              <a:rPr lang="ru-RU" sz="1400">
                <a:ea typeface="+mn-lt"/>
                <a:cs typeface="+mn-lt"/>
              </a:rPr>
              <a:t>='&lt;</a:t>
            </a:r>
            <a:r>
              <a:rPr lang="ru-RU" sz="1400" err="1">
                <a:ea typeface="+mn-lt"/>
                <a:cs typeface="+mn-lt"/>
              </a:rPr>
              <a:t>div</a:t>
            </a:r>
            <a:r>
              <a:rPr lang="ru-RU" sz="1400">
                <a:ea typeface="+mn-lt"/>
                <a:cs typeface="+mn-lt"/>
              </a:rPr>
              <a:t> </a:t>
            </a:r>
            <a:r>
              <a:rPr lang="ru-RU" sz="1400" err="1">
                <a:ea typeface="+mn-lt"/>
                <a:cs typeface="+mn-lt"/>
              </a:rPr>
              <a:t>style</a:t>
            </a:r>
            <a:r>
              <a:rPr lang="ru-RU" sz="1400">
                <a:ea typeface="+mn-lt"/>
                <a:cs typeface="+mn-lt"/>
              </a:rPr>
              <a:t>="</a:t>
            </a:r>
            <a:r>
              <a:rPr lang="ru-RU" sz="1400" err="1">
                <a:ea typeface="+mn-lt"/>
                <a:cs typeface="+mn-lt"/>
              </a:rPr>
              <a:t>font-size</a:t>
            </a:r>
            <a:r>
              <a:rPr lang="ru-RU" sz="1400">
                <a:ea typeface="+mn-lt"/>
                <a:cs typeface="+mn-lt"/>
              </a:rPr>
              <a:t>: 12; </a:t>
            </a:r>
            <a:r>
              <a:rPr lang="ru-RU" sz="1400" err="1">
                <a:ea typeface="+mn-lt"/>
                <a:cs typeface="+mn-lt"/>
              </a:rPr>
              <a:t>color</a:t>
            </a:r>
            <a:r>
              <a:rPr lang="ru-RU" sz="1400">
                <a:ea typeface="+mn-lt"/>
                <a:cs typeface="+mn-lt"/>
              </a:rPr>
              <a:t>:#d35400;"&gt;&lt;b&gt;%s&lt;/b&gt;&lt;/</a:t>
            </a:r>
            <a:r>
              <a:rPr lang="ru-RU" sz="1400" err="1">
                <a:ea typeface="+mn-lt"/>
                <a:cs typeface="+mn-lt"/>
              </a:rPr>
              <a:t>div</a:t>
            </a:r>
            <a:r>
              <a:rPr lang="ru-RU" sz="1400">
                <a:ea typeface="+mn-lt"/>
                <a:cs typeface="+mn-lt"/>
              </a:rPr>
              <a:t>&gt;' % </a:t>
            </a:r>
            <a:r>
              <a:rPr lang="ru-RU" sz="1400" err="1">
                <a:ea typeface="+mn-lt"/>
                <a:cs typeface="+mn-lt"/>
              </a:rPr>
              <a:t>site</a:t>
            </a:r>
            <a:r>
              <a:rPr lang="ru-RU" sz="1400">
                <a:ea typeface="+mn-lt"/>
                <a:cs typeface="+mn-lt"/>
              </a:rPr>
              <a:t>['Launch </a:t>
            </a:r>
            <a:r>
              <a:rPr lang="ru-RU" sz="1400" err="1">
                <a:ea typeface="+mn-lt"/>
                <a:cs typeface="+mn-lt"/>
              </a:rPr>
              <a:t>Site</a:t>
            </a:r>
            <a:r>
              <a:rPr lang="ru-RU" sz="1400">
                <a:ea typeface="+mn-lt"/>
                <a:cs typeface="+mn-lt"/>
              </a:rPr>
              <a:t>'],</a:t>
            </a:r>
            <a:endParaRPr lang="ru-RU" sz="1400">
              <a:ea typeface="Calibri" panose="020F0502020204030204"/>
              <a:cs typeface="Calibri" panose="020F0502020204030204"/>
            </a:endParaRPr>
          </a:p>
          <a:p>
            <a:pPr marL="0" indent="0">
              <a:buNone/>
            </a:pPr>
            <a:r>
              <a:rPr lang="ru-RU" sz="1400">
                <a:ea typeface="+mn-lt"/>
                <a:cs typeface="+mn-lt"/>
              </a:rPr>
              <a:t>            )</a:t>
            </a:r>
            <a:endParaRPr lang="ru-RU" sz="1400">
              <a:ea typeface="Calibri" panose="020F0502020204030204"/>
              <a:cs typeface="Calibri" panose="020F0502020204030204"/>
            </a:endParaRPr>
          </a:p>
          <a:p>
            <a:pPr marL="0" indent="0">
              <a:buNone/>
            </a:pPr>
            <a:r>
              <a:rPr lang="ru-RU" sz="1400">
                <a:ea typeface="+mn-lt"/>
                <a:cs typeface="+mn-lt"/>
              </a:rPr>
              <a:t>        )</a:t>
            </a:r>
            <a:endParaRPr lang="ru-RU" sz="1400">
              <a:ea typeface="Calibri" panose="020F0502020204030204"/>
              <a:cs typeface="Calibri" panose="020F0502020204030204"/>
            </a:endParaRPr>
          </a:p>
          <a:p>
            <a:pPr marL="0" indent="0">
              <a:buNone/>
            </a:pPr>
            <a:r>
              <a:rPr lang="ru-RU" sz="1400">
                <a:ea typeface="+mn-lt"/>
                <a:cs typeface="+mn-lt"/>
              </a:rPr>
              <a:t>    </a:t>
            </a:r>
            <a:r>
              <a:rPr lang="ru-RU" sz="1400" err="1">
                <a:ea typeface="+mn-lt"/>
                <a:cs typeface="+mn-lt"/>
              </a:rPr>
              <a:t>site_map.add_child</a:t>
            </a:r>
            <a:r>
              <a:rPr lang="ru-RU" sz="1400">
                <a:ea typeface="+mn-lt"/>
                <a:cs typeface="+mn-lt"/>
              </a:rPr>
              <a:t>(</a:t>
            </a:r>
            <a:r>
              <a:rPr lang="ru-RU" sz="1400" err="1">
                <a:ea typeface="+mn-lt"/>
                <a:cs typeface="+mn-lt"/>
              </a:rPr>
              <a:t>circle</a:t>
            </a:r>
            <a:r>
              <a:rPr lang="ru-RU" sz="1400">
                <a:ea typeface="+mn-lt"/>
                <a:cs typeface="+mn-lt"/>
              </a:rPr>
              <a:t>)</a:t>
            </a:r>
            <a:endParaRPr lang="ru-RU" sz="1400">
              <a:ea typeface="Calibri" panose="020F0502020204030204"/>
              <a:cs typeface="Calibri" panose="020F0502020204030204"/>
            </a:endParaRPr>
          </a:p>
          <a:p>
            <a:pPr marL="0" indent="0">
              <a:buNone/>
            </a:pPr>
            <a:r>
              <a:rPr lang="ru-RU" sz="1400">
                <a:ea typeface="+mn-lt"/>
                <a:cs typeface="+mn-lt"/>
              </a:rPr>
              <a:t>    </a:t>
            </a:r>
            <a:r>
              <a:rPr lang="ru-RU" sz="1400" err="1">
                <a:ea typeface="+mn-lt"/>
                <a:cs typeface="+mn-lt"/>
              </a:rPr>
              <a:t>site_map.add_child</a:t>
            </a:r>
            <a:r>
              <a:rPr lang="ru-RU" sz="1400">
                <a:ea typeface="+mn-lt"/>
                <a:cs typeface="+mn-lt"/>
              </a:rPr>
              <a:t>(</a:t>
            </a:r>
            <a:r>
              <a:rPr lang="ru-RU" sz="1400" err="1">
                <a:ea typeface="+mn-lt"/>
                <a:cs typeface="+mn-lt"/>
              </a:rPr>
              <a:t>marker</a:t>
            </a:r>
            <a:r>
              <a:rPr lang="ru-RU" sz="1400">
                <a:ea typeface="+mn-lt"/>
                <a:cs typeface="+mn-lt"/>
              </a:rPr>
              <a:t>)</a:t>
            </a:r>
            <a:endParaRPr lang="ru-RU" sz="1400">
              <a:ea typeface="Calibri" panose="020F0502020204030204"/>
              <a:cs typeface="Calibri" panose="020F0502020204030204"/>
            </a:endParaRPr>
          </a:p>
          <a:p>
            <a:pPr marL="0" indent="0">
              <a:buNone/>
            </a:pPr>
            <a:r>
              <a:rPr lang="ru-RU" sz="1400" err="1">
                <a:ea typeface="+mn-lt"/>
                <a:cs typeface="+mn-lt"/>
              </a:rPr>
              <a:t>site_map</a:t>
            </a:r>
            <a:endParaRPr lang="ru-RU" sz="1400">
              <a:ea typeface="Calibri" panose="020F0502020204030204"/>
              <a:cs typeface="Calibri" panose="020F0502020204030204"/>
            </a:endParaRPr>
          </a:p>
        </p:txBody>
      </p:sp>
    </p:spTree>
    <p:extLst>
      <p:ext uri="{BB962C8B-B14F-4D97-AF65-F5344CB8AC3E}">
        <p14:creationId xmlns:p14="http://schemas.microsoft.com/office/powerpoint/2010/main" val="3975720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0B8F4A-F895-86B2-1FFB-1DA9AC50B492}"/>
              </a:ext>
            </a:extLst>
          </p:cNvPr>
          <p:cNvSpPr>
            <a:spLocks noGrp="1"/>
          </p:cNvSpPr>
          <p:nvPr>
            <p:ph type="title"/>
          </p:nvPr>
        </p:nvSpPr>
        <p:spPr/>
        <p:txBody>
          <a:bodyPr lIns="91440" tIns="45720" rIns="91440" bIns="45720" anchor="t"/>
          <a:lstStyle/>
          <a:p>
            <a:r>
              <a:rPr lang="ru-RU" sz="1400">
                <a:ea typeface="+mj-lt"/>
                <a:cs typeface="+mj-lt"/>
              </a:rPr>
              <a:t># </a:t>
            </a:r>
            <a:r>
              <a:rPr lang="ru-RU" sz="1400" err="1">
                <a:ea typeface="+mj-lt"/>
                <a:cs typeface="+mj-lt"/>
              </a:rPr>
              <a:t>Apply</a:t>
            </a:r>
            <a:r>
              <a:rPr lang="ru-RU" sz="1400">
                <a:ea typeface="+mj-lt"/>
                <a:cs typeface="+mj-lt"/>
              </a:rPr>
              <a:t> a function to check the value of `class` column</a:t>
            </a:r>
            <a:endParaRPr lang="ru-RU" sz="1400">
              <a:ea typeface="Calibri Light"/>
              <a:cs typeface="Calibri Light"/>
            </a:endParaRPr>
          </a:p>
          <a:p>
            <a:r>
              <a:rPr lang="ru-RU" sz="1400">
                <a:ea typeface="+mj-lt"/>
                <a:cs typeface="+mj-lt"/>
              </a:rPr>
              <a:t># </a:t>
            </a:r>
            <a:r>
              <a:rPr lang="ru-RU" sz="1400" err="1">
                <a:ea typeface="+mj-lt"/>
                <a:cs typeface="+mj-lt"/>
              </a:rPr>
              <a:t>If</a:t>
            </a:r>
            <a:r>
              <a:rPr lang="ru-RU" sz="1400">
                <a:ea typeface="+mj-lt"/>
                <a:cs typeface="+mj-lt"/>
              </a:rPr>
              <a:t> </a:t>
            </a:r>
            <a:r>
              <a:rPr lang="ru-RU" sz="1400" err="1">
                <a:ea typeface="+mj-lt"/>
                <a:cs typeface="+mj-lt"/>
              </a:rPr>
              <a:t>class</a:t>
            </a:r>
            <a:r>
              <a:rPr lang="ru-RU" sz="1400">
                <a:ea typeface="+mj-lt"/>
                <a:cs typeface="+mj-lt"/>
              </a:rPr>
              <a:t>=1, </a:t>
            </a:r>
            <a:r>
              <a:rPr lang="ru-RU" sz="1400" err="1">
                <a:ea typeface="+mj-lt"/>
                <a:cs typeface="+mj-lt"/>
              </a:rPr>
              <a:t>marker_color</a:t>
            </a:r>
            <a:r>
              <a:rPr lang="ru-RU" sz="1400">
                <a:ea typeface="+mj-lt"/>
                <a:cs typeface="+mj-lt"/>
              </a:rPr>
              <a:t> </a:t>
            </a:r>
            <a:r>
              <a:rPr lang="ru-RU" sz="1400" err="1">
                <a:ea typeface="+mj-lt"/>
                <a:cs typeface="+mj-lt"/>
              </a:rPr>
              <a:t>value</a:t>
            </a:r>
            <a:r>
              <a:rPr lang="ru-RU" sz="1400">
                <a:ea typeface="+mj-lt"/>
                <a:cs typeface="+mj-lt"/>
              </a:rPr>
              <a:t> </a:t>
            </a:r>
            <a:r>
              <a:rPr lang="ru-RU" sz="1400" err="1">
                <a:ea typeface="+mj-lt"/>
                <a:cs typeface="+mj-lt"/>
              </a:rPr>
              <a:t>will</a:t>
            </a:r>
            <a:r>
              <a:rPr lang="ru-RU" sz="1400">
                <a:ea typeface="+mj-lt"/>
                <a:cs typeface="+mj-lt"/>
              </a:rPr>
              <a:t> </a:t>
            </a:r>
            <a:r>
              <a:rPr lang="ru-RU" sz="1400" err="1">
                <a:ea typeface="+mj-lt"/>
                <a:cs typeface="+mj-lt"/>
              </a:rPr>
              <a:t>be</a:t>
            </a:r>
            <a:r>
              <a:rPr lang="ru-RU" sz="1400">
                <a:ea typeface="+mj-lt"/>
                <a:cs typeface="+mj-lt"/>
              </a:rPr>
              <a:t> </a:t>
            </a:r>
            <a:r>
              <a:rPr lang="ru-RU" sz="1400" err="1">
                <a:ea typeface="+mj-lt"/>
                <a:cs typeface="+mj-lt"/>
              </a:rPr>
              <a:t>green</a:t>
            </a:r>
            <a:endParaRPr lang="ru-RU" sz="1400" err="1">
              <a:ea typeface="Calibri Light"/>
              <a:cs typeface="Calibri Light"/>
            </a:endParaRPr>
          </a:p>
          <a:p>
            <a:r>
              <a:rPr lang="ru-RU" sz="1400">
                <a:ea typeface="+mj-lt"/>
                <a:cs typeface="+mj-lt"/>
              </a:rPr>
              <a:t># </a:t>
            </a:r>
            <a:r>
              <a:rPr lang="ru-RU" sz="1400" err="1">
                <a:ea typeface="+mj-lt"/>
                <a:cs typeface="+mj-lt"/>
              </a:rPr>
              <a:t>If</a:t>
            </a:r>
            <a:r>
              <a:rPr lang="ru-RU" sz="1400">
                <a:ea typeface="+mj-lt"/>
                <a:cs typeface="+mj-lt"/>
              </a:rPr>
              <a:t> </a:t>
            </a:r>
            <a:r>
              <a:rPr lang="ru-RU" sz="1400" err="1">
                <a:ea typeface="+mj-lt"/>
                <a:cs typeface="+mj-lt"/>
              </a:rPr>
              <a:t>class</a:t>
            </a:r>
            <a:r>
              <a:rPr lang="ru-RU" sz="1400">
                <a:ea typeface="+mj-lt"/>
                <a:cs typeface="+mj-lt"/>
              </a:rPr>
              <a:t>=0, </a:t>
            </a:r>
            <a:r>
              <a:rPr lang="ru-RU" sz="1400" err="1">
                <a:ea typeface="+mj-lt"/>
                <a:cs typeface="+mj-lt"/>
              </a:rPr>
              <a:t>marker_color</a:t>
            </a:r>
            <a:r>
              <a:rPr lang="ru-RU" sz="1400">
                <a:ea typeface="+mj-lt"/>
                <a:cs typeface="+mj-lt"/>
              </a:rPr>
              <a:t> </a:t>
            </a:r>
            <a:r>
              <a:rPr lang="ru-RU" sz="1400" err="1">
                <a:ea typeface="+mj-lt"/>
                <a:cs typeface="+mj-lt"/>
              </a:rPr>
              <a:t>value</a:t>
            </a:r>
            <a:r>
              <a:rPr lang="ru-RU" sz="1400">
                <a:ea typeface="+mj-lt"/>
                <a:cs typeface="+mj-lt"/>
              </a:rPr>
              <a:t> </a:t>
            </a:r>
            <a:r>
              <a:rPr lang="ru-RU" sz="1400" err="1">
                <a:ea typeface="+mj-lt"/>
                <a:cs typeface="+mj-lt"/>
              </a:rPr>
              <a:t>will</a:t>
            </a:r>
            <a:r>
              <a:rPr lang="ru-RU" sz="1400">
                <a:ea typeface="+mj-lt"/>
                <a:cs typeface="+mj-lt"/>
              </a:rPr>
              <a:t> </a:t>
            </a:r>
            <a:r>
              <a:rPr lang="ru-RU" sz="1400" err="1">
                <a:ea typeface="+mj-lt"/>
                <a:cs typeface="+mj-lt"/>
              </a:rPr>
              <a:t>be</a:t>
            </a:r>
            <a:r>
              <a:rPr lang="ru-RU" sz="1400">
                <a:ea typeface="+mj-lt"/>
                <a:cs typeface="+mj-lt"/>
              </a:rPr>
              <a:t> </a:t>
            </a:r>
            <a:r>
              <a:rPr lang="ru-RU" sz="1400" err="1">
                <a:ea typeface="+mj-lt"/>
                <a:cs typeface="+mj-lt"/>
              </a:rPr>
              <a:t>red</a:t>
            </a:r>
            <a:endParaRPr lang="ru-RU" sz="1400" err="1">
              <a:ea typeface="Calibri Light"/>
              <a:cs typeface="Calibri Light"/>
            </a:endParaRPr>
          </a:p>
          <a:p>
            <a:r>
              <a:rPr lang="ru-RU" sz="1400" err="1">
                <a:ea typeface="+mj-lt"/>
                <a:cs typeface="+mj-lt"/>
              </a:rPr>
              <a:t>spacex_df</a:t>
            </a:r>
            <a:r>
              <a:rPr lang="ru-RU" sz="1400">
                <a:ea typeface="+mj-lt"/>
                <a:cs typeface="+mj-lt"/>
              </a:rPr>
              <a:t>['</a:t>
            </a:r>
            <a:r>
              <a:rPr lang="ru-RU" sz="1400" err="1">
                <a:ea typeface="+mj-lt"/>
                <a:cs typeface="+mj-lt"/>
              </a:rPr>
              <a:t>marker_color</a:t>
            </a:r>
            <a:r>
              <a:rPr lang="ru-RU" sz="1400">
                <a:ea typeface="+mj-lt"/>
                <a:cs typeface="+mj-lt"/>
              </a:rPr>
              <a:t>'] = </a:t>
            </a:r>
            <a:r>
              <a:rPr lang="ru-RU" sz="1400" err="1">
                <a:ea typeface="+mj-lt"/>
                <a:cs typeface="+mj-lt"/>
              </a:rPr>
              <a:t>spacex_df</a:t>
            </a:r>
            <a:r>
              <a:rPr lang="ru-RU" sz="1400">
                <a:ea typeface="+mj-lt"/>
                <a:cs typeface="+mj-lt"/>
              </a:rPr>
              <a:t>['</a:t>
            </a:r>
            <a:r>
              <a:rPr lang="ru-RU" sz="1400" err="1">
                <a:ea typeface="+mj-lt"/>
                <a:cs typeface="+mj-lt"/>
              </a:rPr>
              <a:t>class</a:t>
            </a:r>
            <a:r>
              <a:rPr lang="ru-RU" sz="1400">
                <a:ea typeface="+mj-lt"/>
                <a:cs typeface="+mj-lt"/>
              </a:rPr>
              <a:t>'].</a:t>
            </a:r>
            <a:r>
              <a:rPr lang="ru-RU" sz="1400" err="1">
                <a:ea typeface="+mj-lt"/>
                <a:cs typeface="+mj-lt"/>
              </a:rPr>
              <a:t>apply</a:t>
            </a:r>
            <a:r>
              <a:rPr lang="ru-RU" sz="1400">
                <a:ea typeface="+mj-lt"/>
                <a:cs typeface="+mj-lt"/>
              </a:rPr>
              <a:t>(</a:t>
            </a:r>
            <a:r>
              <a:rPr lang="ru-RU" sz="1400" err="1">
                <a:ea typeface="+mj-lt"/>
                <a:cs typeface="+mj-lt"/>
              </a:rPr>
              <a:t>lambda</a:t>
            </a:r>
            <a:r>
              <a:rPr lang="ru-RU" sz="1400">
                <a:ea typeface="+mj-lt"/>
                <a:cs typeface="+mj-lt"/>
              </a:rPr>
              <a:t> x: '</a:t>
            </a:r>
            <a:r>
              <a:rPr lang="ru-RU" sz="1400" err="1">
                <a:ea typeface="+mj-lt"/>
                <a:cs typeface="+mj-lt"/>
              </a:rPr>
              <a:t>green</a:t>
            </a:r>
            <a:r>
              <a:rPr lang="ru-RU" sz="1400">
                <a:ea typeface="+mj-lt"/>
                <a:cs typeface="+mj-lt"/>
              </a:rPr>
              <a:t>' </a:t>
            </a:r>
            <a:r>
              <a:rPr lang="ru-RU" sz="1400" err="1">
                <a:ea typeface="+mj-lt"/>
                <a:cs typeface="+mj-lt"/>
              </a:rPr>
              <a:t>if</a:t>
            </a:r>
            <a:r>
              <a:rPr lang="ru-RU" sz="1400">
                <a:ea typeface="+mj-lt"/>
                <a:cs typeface="+mj-lt"/>
              </a:rPr>
              <a:t> x == 1 </a:t>
            </a:r>
            <a:r>
              <a:rPr lang="ru-RU" sz="1400" err="1">
                <a:ea typeface="+mj-lt"/>
                <a:cs typeface="+mj-lt"/>
              </a:rPr>
              <a:t>else</a:t>
            </a:r>
            <a:r>
              <a:rPr lang="ru-RU" sz="1400">
                <a:ea typeface="+mj-lt"/>
                <a:cs typeface="+mj-lt"/>
              </a:rPr>
              <a:t> '</a:t>
            </a:r>
            <a:r>
              <a:rPr lang="ru-RU" sz="1400" err="1">
                <a:ea typeface="+mj-lt"/>
                <a:cs typeface="+mj-lt"/>
              </a:rPr>
              <a:t>red</a:t>
            </a:r>
            <a:r>
              <a:rPr lang="ru-RU" sz="1400">
                <a:ea typeface="+mj-lt"/>
                <a:cs typeface="+mj-lt"/>
              </a:rPr>
              <a:t>')</a:t>
            </a:r>
            <a:endParaRPr lang="ru-RU" sz="1400">
              <a:ea typeface="Calibri Light"/>
              <a:cs typeface="Calibri Light"/>
            </a:endParaRPr>
          </a:p>
        </p:txBody>
      </p:sp>
      <p:sp>
        <p:nvSpPr>
          <p:cNvPr id="3" name="Объект 2">
            <a:extLst>
              <a:ext uri="{FF2B5EF4-FFF2-40B4-BE49-F238E27FC236}">
                <a16:creationId xmlns:a16="http://schemas.microsoft.com/office/drawing/2014/main" id="{A7B72FDA-C687-E013-160D-8711D3E389CB}"/>
              </a:ext>
            </a:extLst>
          </p:cNvPr>
          <p:cNvSpPr>
            <a:spLocks noGrp="1"/>
          </p:cNvSpPr>
          <p:nvPr>
            <p:ph idx="1"/>
          </p:nvPr>
        </p:nvSpPr>
        <p:spPr/>
        <p:txBody>
          <a:bodyPr lIns="91440" tIns="45720" rIns="91440" bIns="45720" anchor="t"/>
          <a:lstStyle/>
          <a:p>
            <a:pPr marL="0" indent="0">
              <a:buNone/>
            </a:pPr>
            <a:r>
              <a:rPr lang="ru-RU" sz="1400">
                <a:ea typeface="+mn-lt"/>
                <a:cs typeface="+mn-lt"/>
              </a:rPr>
              <a:t># </a:t>
            </a:r>
            <a:r>
              <a:rPr lang="ru-RU" sz="1400" err="1">
                <a:ea typeface="+mn-lt"/>
                <a:cs typeface="+mn-lt"/>
              </a:rPr>
              <a:t>Add</a:t>
            </a:r>
            <a:r>
              <a:rPr lang="ru-RU" sz="1400">
                <a:ea typeface="+mn-lt"/>
                <a:cs typeface="+mn-lt"/>
              </a:rPr>
              <a:t> </a:t>
            </a:r>
            <a:r>
              <a:rPr lang="ru-RU" sz="1400" err="1">
                <a:ea typeface="+mn-lt"/>
                <a:cs typeface="+mn-lt"/>
              </a:rPr>
              <a:t>marker_cluster</a:t>
            </a:r>
            <a:r>
              <a:rPr lang="ru-RU" sz="1400">
                <a:ea typeface="+mn-lt"/>
                <a:cs typeface="+mn-lt"/>
              </a:rPr>
              <a:t> </a:t>
            </a:r>
            <a:r>
              <a:rPr lang="ru-RU" sz="1400" err="1">
                <a:ea typeface="+mn-lt"/>
                <a:cs typeface="+mn-lt"/>
              </a:rPr>
              <a:t>to</a:t>
            </a:r>
            <a:r>
              <a:rPr lang="ru-RU" sz="1400">
                <a:ea typeface="+mn-lt"/>
                <a:cs typeface="+mn-lt"/>
              </a:rPr>
              <a:t> </a:t>
            </a:r>
            <a:r>
              <a:rPr lang="ru-RU" sz="1400" err="1">
                <a:ea typeface="+mn-lt"/>
                <a:cs typeface="+mn-lt"/>
              </a:rPr>
              <a:t>current</a:t>
            </a:r>
            <a:r>
              <a:rPr lang="ru-RU" sz="1400">
                <a:ea typeface="+mn-lt"/>
                <a:cs typeface="+mn-lt"/>
              </a:rPr>
              <a:t> </a:t>
            </a:r>
            <a:r>
              <a:rPr lang="ru-RU" sz="1400" err="1">
                <a:ea typeface="+mn-lt"/>
                <a:cs typeface="+mn-lt"/>
              </a:rPr>
              <a:t>site_map</a:t>
            </a:r>
            <a:endParaRPr lang="ru-RU" sz="1400" err="1">
              <a:ea typeface="Calibri" panose="020F0502020204030204"/>
              <a:cs typeface="Calibri" panose="020F0502020204030204"/>
            </a:endParaRPr>
          </a:p>
          <a:p>
            <a:pPr marL="0" indent="0">
              <a:buNone/>
            </a:pPr>
            <a:r>
              <a:rPr lang="ru-RU" sz="1400" err="1">
                <a:ea typeface="+mn-lt"/>
                <a:cs typeface="+mn-lt"/>
              </a:rPr>
              <a:t>site_map.add_child</a:t>
            </a:r>
            <a:r>
              <a:rPr lang="ru-RU" sz="1400">
                <a:ea typeface="+mn-lt"/>
                <a:cs typeface="+mn-lt"/>
              </a:rPr>
              <a:t>(</a:t>
            </a:r>
            <a:r>
              <a:rPr lang="ru-RU" sz="1400" err="1">
                <a:ea typeface="+mn-lt"/>
                <a:cs typeface="+mn-lt"/>
              </a:rPr>
              <a:t>marker_cluster</a:t>
            </a:r>
            <a:r>
              <a:rPr lang="ru-RU" sz="1400">
                <a:ea typeface="+mn-lt"/>
                <a:cs typeface="+mn-lt"/>
              </a:rPr>
              <a:t>)</a:t>
            </a:r>
            <a:endParaRPr lang="ru-RU" sz="1400">
              <a:ea typeface="Calibri"/>
              <a:cs typeface="Calibri"/>
            </a:endParaRPr>
          </a:p>
          <a:p>
            <a:pPr marL="0" indent="0">
              <a:buNone/>
            </a:pPr>
            <a:r>
              <a:rPr lang="ru-RU" sz="1400" err="1">
                <a:ea typeface="+mn-lt"/>
                <a:cs typeface="+mn-lt"/>
              </a:rPr>
              <a:t>for</a:t>
            </a:r>
            <a:r>
              <a:rPr lang="ru-RU" sz="1400">
                <a:ea typeface="+mn-lt"/>
                <a:cs typeface="+mn-lt"/>
              </a:rPr>
              <a:t> </a:t>
            </a:r>
            <a:r>
              <a:rPr lang="ru-RU" sz="1400" err="1">
                <a:ea typeface="+mn-lt"/>
                <a:cs typeface="+mn-lt"/>
              </a:rPr>
              <a:t>index</a:t>
            </a:r>
            <a:r>
              <a:rPr lang="ru-RU" sz="1400">
                <a:ea typeface="+mn-lt"/>
                <a:cs typeface="+mn-lt"/>
              </a:rPr>
              <a:t>, </a:t>
            </a:r>
            <a:r>
              <a:rPr lang="ru-RU" sz="1400" err="1">
                <a:ea typeface="+mn-lt"/>
                <a:cs typeface="+mn-lt"/>
              </a:rPr>
              <a:t>record</a:t>
            </a:r>
            <a:r>
              <a:rPr lang="ru-RU" sz="1400">
                <a:ea typeface="+mn-lt"/>
                <a:cs typeface="+mn-lt"/>
              </a:rPr>
              <a:t> </a:t>
            </a:r>
            <a:r>
              <a:rPr lang="ru-RU" sz="1400" err="1">
                <a:ea typeface="+mn-lt"/>
                <a:cs typeface="+mn-lt"/>
              </a:rPr>
              <a:t>in</a:t>
            </a:r>
            <a:r>
              <a:rPr lang="ru-RU" sz="1400">
                <a:ea typeface="+mn-lt"/>
                <a:cs typeface="+mn-lt"/>
              </a:rPr>
              <a:t> </a:t>
            </a:r>
            <a:r>
              <a:rPr lang="ru-RU" sz="1400" err="1">
                <a:ea typeface="+mn-lt"/>
                <a:cs typeface="+mn-lt"/>
              </a:rPr>
              <a:t>spacex_df.iterrows</a:t>
            </a:r>
            <a:r>
              <a:rPr lang="ru-RU" sz="1400">
                <a:ea typeface="+mn-lt"/>
                <a:cs typeface="+mn-lt"/>
              </a:rPr>
              <a:t>():</a:t>
            </a:r>
            <a:endParaRPr lang="ru-RU" sz="1400">
              <a:ea typeface="Calibri"/>
              <a:cs typeface="Calibri"/>
            </a:endParaRPr>
          </a:p>
          <a:p>
            <a:pPr marL="0" indent="0">
              <a:buNone/>
            </a:pPr>
            <a:r>
              <a:rPr lang="ru-RU" sz="1400">
                <a:ea typeface="+mn-lt"/>
                <a:cs typeface="+mn-lt"/>
              </a:rPr>
              <a:t>    # TODO: </a:t>
            </a:r>
            <a:r>
              <a:rPr lang="ru-RU" sz="1400" err="1">
                <a:ea typeface="+mn-lt"/>
                <a:cs typeface="+mn-lt"/>
              </a:rPr>
              <a:t>Create</a:t>
            </a:r>
            <a:r>
              <a:rPr lang="ru-RU" sz="1400">
                <a:ea typeface="+mn-lt"/>
                <a:cs typeface="+mn-lt"/>
              </a:rPr>
              <a:t> </a:t>
            </a:r>
            <a:r>
              <a:rPr lang="ru-RU" sz="1400" err="1">
                <a:ea typeface="+mn-lt"/>
                <a:cs typeface="+mn-lt"/>
              </a:rPr>
              <a:t>and</a:t>
            </a:r>
            <a:r>
              <a:rPr lang="ru-RU" sz="1400">
                <a:ea typeface="+mn-lt"/>
                <a:cs typeface="+mn-lt"/>
              </a:rPr>
              <a:t> </a:t>
            </a:r>
            <a:r>
              <a:rPr lang="ru-RU" sz="1400" err="1">
                <a:ea typeface="+mn-lt"/>
                <a:cs typeface="+mn-lt"/>
              </a:rPr>
              <a:t>add</a:t>
            </a:r>
            <a:r>
              <a:rPr lang="ru-RU" sz="1400">
                <a:ea typeface="+mn-lt"/>
                <a:cs typeface="+mn-lt"/>
              </a:rPr>
              <a:t> a </a:t>
            </a:r>
            <a:r>
              <a:rPr lang="ru-RU" sz="1400" err="1">
                <a:ea typeface="+mn-lt"/>
                <a:cs typeface="+mn-lt"/>
              </a:rPr>
              <a:t>Marker</a:t>
            </a:r>
            <a:r>
              <a:rPr lang="ru-RU" sz="1400">
                <a:ea typeface="+mn-lt"/>
                <a:cs typeface="+mn-lt"/>
              </a:rPr>
              <a:t> </a:t>
            </a:r>
            <a:r>
              <a:rPr lang="ru-RU" sz="1400" err="1">
                <a:ea typeface="+mn-lt"/>
                <a:cs typeface="+mn-lt"/>
              </a:rPr>
              <a:t>cluster</a:t>
            </a:r>
            <a:r>
              <a:rPr lang="ru-RU" sz="1400">
                <a:ea typeface="+mn-lt"/>
                <a:cs typeface="+mn-lt"/>
              </a:rPr>
              <a:t> </a:t>
            </a:r>
            <a:r>
              <a:rPr lang="ru-RU" sz="1400" err="1">
                <a:ea typeface="+mn-lt"/>
                <a:cs typeface="+mn-lt"/>
              </a:rPr>
              <a:t>to</a:t>
            </a:r>
            <a:r>
              <a:rPr lang="ru-RU" sz="1400">
                <a:ea typeface="+mn-lt"/>
                <a:cs typeface="+mn-lt"/>
              </a:rPr>
              <a:t> </a:t>
            </a:r>
            <a:r>
              <a:rPr lang="ru-RU" sz="1400" err="1">
                <a:ea typeface="+mn-lt"/>
                <a:cs typeface="+mn-lt"/>
              </a:rPr>
              <a:t>the</a:t>
            </a:r>
            <a:r>
              <a:rPr lang="ru-RU" sz="1400">
                <a:ea typeface="+mn-lt"/>
                <a:cs typeface="+mn-lt"/>
              </a:rPr>
              <a:t> </a:t>
            </a:r>
            <a:r>
              <a:rPr lang="ru-RU" sz="1400" err="1">
                <a:ea typeface="+mn-lt"/>
                <a:cs typeface="+mn-lt"/>
              </a:rPr>
              <a:t>site</a:t>
            </a:r>
            <a:r>
              <a:rPr lang="ru-RU" sz="1400">
                <a:ea typeface="+mn-lt"/>
                <a:cs typeface="+mn-lt"/>
              </a:rPr>
              <a:t> </a:t>
            </a:r>
            <a:r>
              <a:rPr lang="ru-RU" sz="1400" err="1">
                <a:ea typeface="+mn-lt"/>
                <a:cs typeface="+mn-lt"/>
              </a:rPr>
              <a:t>map</a:t>
            </a:r>
            <a:endParaRPr lang="ru-RU" sz="1400" err="1">
              <a:ea typeface="Calibri"/>
              <a:cs typeface="Calibri"/>
            </a:endParaRPr>
          </a:p>
          <a:p>
            <a:pPr marL="0" indent="0">
              <a:buNone/>
            </a:pPr>
            <a:r>
              <a:rPr lang="ru-RU" sz="1400">
                <a:ea typeface="+mn-lt"/>
                <a:cs typeface="+mn-lt"/>
              </a:rPr>
              <a:t>    #marker = </a:t>
            </a:r>
            <a:r>
              <a:rPr lang="ru-RU" sz="1400" err="1">
                <a:ea typeface="+mn-lt"/>
                <a:cs typeface="+mn-lt"/>
              </a:rPr>
              <a:t>folium.Marker</a:t>
            </a:r>
            <a:r>
              <a:rPr lang="ru-RU" sz="1400">
                <a:ea typeface="+mn-lt"/>
                <a:cs typeface="+mn-lt"/>
              </a:rPr>
              <a:t>()</a:t>
            </a:r>
            <a:endParaRPr lang="ru-RU" sz="1400">
              <a:ea typeface="Calibri"/>
              <a:cs typeface="Calibri"/>
            </a:endParaRPr>
          </a:p>
          <a:p>
            <a:pPr marL="0" indent="0">
              <a:buNone/>
            </a:pPr>
            <a:r>
              <a:rPr lang="ru-RU" sz="1400">
                <a:ea typeface="+mn-lt"/>
                <a:cs typeface="+mn-lt"/>
              </a:rPr>
              <a:t>    </a:t>
            </a:r>
            <a:r>
              <a:rPr lang="ru-RU" sz="1400" err="1">
                <a:ea typeface="+mn-lt"/>
                <a:cs typeface="+mn-lt"/>
              </a:rPr>
              <a:t>site_coordinates</a:t>
            </a:r>
            <a:r>
              <a:rPr lang="ru-RU" sz="1400">
                <a:ea typeface="+mn-lt"/>
                <a:cs typeface="+mn-lt"/>
              </a:rPr>
              <a:t> = [</a:t>
            </a:r>
            <a:r>
              <a:rPr lang="ru-RU" sz="1400" err="1">
                <a:ea typeface="+mn-lt"/>
                <a:cs typeface="+mn-lt"/>
              </a:rPr>
              <a:t>record</a:t>
            </a:r>
            <a:r>
              <a:rPr lang="ru-RU" sz="1400">
                <a:ea typeface="+mn-lt"/>
                <a:cs typeface="+mn-lt"/>
              </a:rPr>
              <a:t>['</a:t>
            </a:r>
            <a:r>
              <a:rPr lang="ru-RU" sz="1400" err="1">
                <a:ea typeface="+mn-lt"/>
                <a:cs typeface="+mn-lt"/>
              </a:rPr>
              <a:t>Lat</a:t>
            </a:r>
            <a:r>
              <a:rPr lang="ru-RU" sz="1400">
                <a:ea typeface="+mn-lt"/>
                <a:cs typeface="+mn-lt"/>
              </a:rPr>
              <a:t>'], </a:t>
            </a:r>
            <a:r>
              <a:rPr lang="ru-RU" sz="1400" err="1">
                <a:ea typeface="+mn-lt"/>
                <a:cs typeface="+mn-lt"/>
              </a:rPr>
              <a:t>record</a:t>
            </a:r>
            <a:r>
              <a:rPr lang="ru-RU" sz="1400">
                <a:ea typeface="+mn-lt"/>
                <a:cs typeface="+mn-lt"/>
              </a:rPr>
              <a:t>['Long']]</a:t>
            </a:r>
            <a:endParaRPr lang="ru-RU" sz="1400">
              <a:ea typeface="Calibri"/>
              <a:cs typeface="Calibri"/>
            </a:endParaRPr>
          </a:p>
          <a:p>
            <a:pPr marL="0" indent="0">
              <a:buNone/>
            </a:pPr>
            <a:r>
              <a:rPr lang="ru-RU" sz="1400">
                <a:ea typeface="+mn-lt"/>
                <a:cs typeface="+mn-lt"/>
              </a:rPr>
              <a:t>    </a:t>
            </a:r>
            <a:r>
              <a:rPr lang="ru-RU" sz="1400" err="1">
                <a:ea typeface="+mn-lt"/>
                <a:cs typeface="+mn-lt"/>
              </a:rPr>
              <a:t>marker</a:t>
            </a:r>
            <a:r>
              <a:rPr lang="ru-RU" sz="1400">
                <a:ea typeface="+mn-lt"/>
                <a:cs typeface="+mn-lt"/>
              </a:rPr>
              <a:t> = </a:t>
            </a:r>
            <a:r>
              <a:rPr lang="ru-RU" sz="1400" err="1">
                <a:ea typeface="+mn-lt"/>
                <a:cs typeface="+mn-lt"/>
              </a:rPr>
              <a:t>folium.map.Marker</a:t>
            </a:r>
            <a:r>
              <a:rPr lang="ru-RU" sz="1400">
                <a:ea typeface="+mn-lt"/>
                <a:cs typeface="+mn-lt"/>
              </a:rPr>
              <a:t>(</a:t>
            </a:r>
            <a:endParaRPr lang="ru-RU" sz="1400">
              <a:ea typeface="Calibri"/>
              <a:cs typeface="Calibri"/>
            </a:endParaRPr>
          </a:p>
          <a:p>
            <a:pPr marL="0" indent="0">
              <a:buNone/>
            </a:pPr>
            <a:r>
              <a:rPr lang="ru-RU" sz="1400">
                <a:ea typeface="+mn-lt"/>
                <a:cs typeface="+mn-lt"/>
              </a:rPr>
              <a:t>        </a:t>
            </a:r>
            <a:r>
              <a:rPr lang="ru-RU" sz="1400" err="1">
                <a:ea typeface="+mn-lt"/>
                <a:cs typeface="+mn-lt"/>
              </a:rPr>
              <a:t>site_coordinates</a:t>
            </a:r>
            <a:r>
              <a:rPr lang="ru-RU" sz="1400">
                <a:ea typeface="+mn-lt"/>
                <a:cs typeface="+mn-lt"/>
              </a:rPr>
              <a:t>,</a:t>
            </a:r>
            <a:endParaRPr lang="ru-RU" sz="1400">
              <a:ea typeface="Calibri"/>
              <a:cs typeface="Calibri"/>
            </a:endParaRPr>
          </a:p>
          <a:p>
            <a:pPr marL="0" indent="0">
              <a:buNone/>
            </a:pPr>
            <a:r>
              <a:rPr lang="ru-RU" sz="1400">
                <a:ea typeface="+mn-lt"/>
                <a:cs typeface="+mn-lt"/>
              </a:rPr>
              <a:t>        </a:t>
            </a:r>
            <a:r>
              <a:rPr lang="ru-RU" sz="1400" err="1">
                <a:ea typeface="+mn-lt"/>
                <a:cs typeface="+mn-lt"/>
              </a:rPr>
              <a:t>icon</a:t>
            </a:r>
            <a:r>
              <a:rPr lang="ru-RU" sz="1400">
                <a:ea typeface="+mn-lt"/>
                <a:cs typeface="+mn-lt"/>
              </a:rPr>
              <a:t>=</a:t>
            </a:r>
            <a:r>
              <a:rPr lang="ru-RU" sz="1400" err="1">
                <a:ea typeface="+mn-lt"/>
                <a:cs typeface="+mn-lt"/>
              </a:rPr>
              <a:t>folium.Icon</a:t>
            </a:r>
            <a:r>
              <a:rPr lang="ru-RU" sz="1400">
                <a:ea typeface="+mn-lt"/>
                <a:cs typeface="+mn-lt"/>
              </a:rPr>
              <a:t>(</a:t>
            </a:r>
            <a:r>
              <a:rPr lang="ru-RU" sz="1400" err="1">
                <a:ea typeface="+mn-lt"/>
                <a:cs typeface="+mn-lt"/>
              </a:rPr>
              <a:t>color</a:t>
            </a:r>
            <a:r>
              <a:rPr lang="ru-RU" sz="1400">
                <a:ea typeface="+mn-lt"/>
                <a:cs typeface="+mn-lt"/>
              </a:rPr>
              <a:t> = '</a:t>
            </a:r>
            <a:r>
              <a:rPr lang="ru-RU" sz="1400" err="1">
                <a:ea typeface="+mn-lt"/>
                <a:cs typeface="+mn-lt"/>
              </a:rPr>
              <a:t>white</a:t>
            </a:r>
            <a:r>
              <a:rPr lang="ru-RU" sz="1400">
                <a:ea typeface="+mn-lt"/>
                <a:cs typeface="+mn-lt"/>
              </a:rPr>
              <a:t>', </a:t>
            </a:r>
            <a:r>
              <a:rPr lang="ru-RU" sz="1400" err="1">
                <a:ea typeface="+mn-lt"/>
                <a:cs typeface="+mn-lt"/>
              </a:rPr>
              <a:t>icon_color</a:t>
            </a:r>
            <a:r>
              <a:rPr lang="ru-RU" sz="1400">
                <a:ea typeface="+mn-lt"/>
                <a:cs typeface="+mn-lt"/>
              </a:rPr>
              <a:t> = </a:t>
            </a:r>
            <a:r>
              <a:rPr lang="ru-RU" sz="1400" err="1">
                <a:ea typeface="+mn-lt"/>
                <a:cs typeface="+mn-lt"/>
              </a:rPr>
              <a:t>record</a:t>
            </a:r>
            <a:r>
              <a:rPr lang="ru-RU" sz="1400">
                <a:ea typeface="+mn-lt"/>
                <a:cs typeface="+mn-lt"/>
              </a:rPr>
              <a:t>['</a:t>
            </a:r>
            <a:r>
              <a:rPr lang="ru-RU" sz="1400" err="1">
                <a:ea typeface="+mn-lt"/>
                <a:cs typeface="+mn-lt"/>
              </a:rPr>
              <a:t>marker_color</a:t>
            </a:r>
            <a:r>
              <a:rPr lang="ru-RU" sz="1400">
                <a:ea typeface="+mn-lt"/>
                <a:cs typeface="+mn-lt"/>
              </a:rPr>
              <a:t>'])</a:t>
            </a:r>
            <a:endParaRPr lang="ru-RU" sz="1400">
              <a:ea typeface="Calibri"/>
              <a:cs typeface="Calibri"/>
            </a:endParaRPr>
          </a:p>
          <a:p>
            <a:pPr marL="0" indent="0">
              <a:buNone/>
            </a:pPr>
            <a:r>
              <a:rPr lang="ru-RU" sz="1400">
                <a:ea typeface="+mn-lt"/>
                <a:cs typeface="+mn-lt"/>
              </a:rPr>
              <a:t>        )</a:t>
            </a:r>
            <a:endParaRPr lang="ru-RU" sz="1400">
              <a:ea typeface="Calibri"/>
              <a:cs typeface="Calibri"/>
            </a:endParaRPr>
          </a:p>
          <a:p>
            <a:pPr marL="0" indent="0">
              <a:buNone/>
            </a:pPr>
            <a:r>
              <a:rPr lang="ru-RU" sz="1400">
                <a:ea typeface="+mn-lt"/>
                <a:cs typeface="+mn-lt"/>
              </a:rPr>
              <a:t>    </a:t>
            </a:r>
            <a:r>
              <a:rPr lang="ru-RU" sz="1400" err="1">
                <a:ea typeface="+mn-lt"/>
                <a:cs typeface="+mn-lt"/>
              </a:rPr>
              <a:t>marker_cluster.add_child</a:t>
            </a:r>
            <a:r>
              <a:rPr lang="ru-RU" sz="1400">
                <a:ea typeface="+mn-lt"/>
                <a:cs typeface="+mn-lt"/>
              </a:rPr>
              <a:t>(</a:t>
            </a:r>
            <a:r>
              <a:rPr lang="ru-RU" sz="1400" err="1">
                <a:ea typeface="+mn-lt"/>
                <a:cs typeface="+mn-lt"/>
              </a:rPr>
              <a:t>marker</a:t>
            </a:r>
            <a:r>
              <a:rPr lang="ru-RU" sz="1400">
                <a:ea typeface="+mn-lt"/>
                <a:cs typeface="+mn-lt"/>
              </a:rPr>
              <a:t>)</a:t>
            </a:r>
            <a:endParaRPr lang="ru-RU" sz="1400">
              <a:ea typeface="Calibri"/>
              <a:cs typeface="Calibri"/>
            </a:endParaRPr>
          </a:p>
          <a:p>
            <a:pPr marL="0" indent="0">
              <a:buNone/>
            </a:pPr>
            <a:r>
              <a:rPr lang="ru-RU" sz="1400" err="1">
                <a:ea typeface="+mn-lt"/>
                <a:cs typeface="+mn-lt"/>
              </a:rPr>
              <a:t>site_map</a:t>
            </a:r>
            <a:endParaRPr lang="ru-RU" sz="1400" err="1">
              <a:ea typeface="Calibri"/>
              <a:cs typeface="Calibri"/>
            </a:endParaRPr>
          </a:p>
        </p:txBody>
      </p:sp>
    </p:spTree>
    <p:extLst>
      <p:ext uri="{BB962C8B-B14F-4D97-AF65-F5344CB8AC3E}">
        <p14:creationId xmlns:p14="http://schemas.microsoft.com/office/powerpoint/2010/main" val="4193430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B2672D-209B-97B5-26A6-C1A6C2F497BB}"/>
              </a:ext>
            </a:extLst>
          </p:cNvPr>
          <p:cNvSpPr>
            <a:spLocks noGrp="1"/>
          </p:cNvSpPr>
          <p:nvPr>
            <p:ph type="title"/>
          </p:nvPr>
        </p:nvSpPr>
        <p:spPr>
          <a:xfrm>
            <a:off x="838200" y="365125"/>
            <a:ext cx="10515600" cy="922997"/>
          </a:xfrm>
        </p:spPr>
        <p:txBody>
          <a:bodyPr lIns="91440" tIns="45720" rIns="91440" bIns="45720" anchor="t"/>
          <a:lstStyle/>
          <a:p>
            <a:pPr>
              <a:spcBef>
                <a:spcPts val="1000"/>
              </a:spcBef>
            </a:pPr>
            <a:r>
              <a:rPr lang="ru-RU" sz="2800">
                <a:latin typeface="Calibri"/>
                <a:ea typeface="Calibri"/>
                <a:cs typeface="Calibri"/>
              </a:rPr>
              <a:t># </a:t>
            </a:r>
            <a:r>
              <a:rPr lang="ru-RU" sz="2800" err="1">
                <a:latin typeface="Calibri"/>
                <a:ea typeface="Calibri"/>
                <a:cs typeface="Calibri"/>
              </a:rPr>
              <a:t>Create</a:t>
            </a:r>
            <a:r>
              <a:rPr lang="ru-RU" sz="2800">
                <a:latin typeface="Calibri"/>
                <a:ea typeface="Calibri"/>
                <a:cs typeface="Calibri"/>
              </a:rPr>
              <a:t> a </a:t>
            </a:r>
            <a:r>
              <a:rPr lang="ru-RU" sz="2800" err="1">
                <a:latin typeface="Calibri"/>
                <a:ea typeface="Calibri"/>
                <a:cs typeface="Calibri"/>
              </a:rPr>
              <a:t>marker</a:t>
            </a:r>
            <a:r>
              <a:rPr lang="ru-RU" sz="2800">
                <a:latin typeface="Calibri"/>
                <a:ea typeface="Calibri"/>
                <a:cs typeface="Calibri"/>
              </a:rPr>
              <a:t> </a:t>
            </a:r>
            <a:r>
              <a:rPr lang="ru-RU" sz="2800" err="1">
                <a:latin typeface="Calibri"/>
                <a:ea typeface="Calibri"/>
                <a:cs typeface="Calibri"/>
              </a:rPr>
              <a:t>with</a:t>
            </a:r>
            <a:r>
              <a:rPr lang="ru-RU" sz="2800">
                <a:latin typeface="Calibri"/>
                <a:ea typeface="Calibri"/>
                <a:cs typeface="Calibri"/>
              </a:rPr>
              <a:t> </a:t>
            </a:r>
            <a:r>
              <a:rPr lang="ru-RU" sz="2800" err="1">
                <a:latin typeface="Calibri"/>
                <a:ea typeface="Calibri"/>
                <a:cs typeface="Calibri"/>
              </a:rPr>
              <a:t>distance</a:t>
            </a:r>
            <a:r>
              <a:rPr lang="ru-RU" sz="2800">
                <a:latin typeface="Calibri"/>
                <a:ea typeface="Calibri"/>
                <a:cs typeface="Calibri"/>
              </a:rPr>
              <a:t> </a:t>
            </a:r>
            <a:r>
              <a:rPr lang="ru-RU" sz="2800" err="1">
                <a:latin typeface="Calibri"/>
                <a:ea typeface="Calibri"/>
                <a:cs typeface="Calibri"/>
              </a:rPr>
              <a:t>to</a:t>
            </a:r>
            <a:r>
              <a:rPr lang="ru-RU" sz="2800">
                <a:latin typeface="Calibri"/>
                <a:ea typeface="Calibri"/>
                <a:cs typeface="Calibri"/>
              </a:rPr>
              <a:t> a </a:t>
            </a:r>
            <a:r>
              <a:rPr lang="ru-RU" sz="2800" err="1">
                <a:latin typeface="Calibri"/>
                <a:ea typeface="Calibri"/>
                <a:cs typeface="Calibri"/>
              </a:rPr>
              <a:t>closest</a:t>
            </a:r>
            <a:r>
              <a:rPr lang="ru-RU" sz="2800">
                <a:latin typeface="Calibri"/>
                <a:ea typeface="Calibri"/>
                <a:cs typeface="Calibri"/>
              </a:rPr>
              <a:t> </a:t>
            </a:r>
            <a:r>
              <a:rPr lang="ru-RU" sz="2800" err="1">
                <a:latin typeface="Calibri"/>
                <a:ea typeface="Calibri"/>
                <a:cs typeface="Calibri"/>
              </a:rPr>
              <a:t>city</a:t>
            </a:r>
            <a:r>
              <a:rPr lang="ru-RU" sz="2800">
                <a:latin typeface="Calibri"/>
                <a:ea typeface="Calibri"/>
                <a:cs typeface="Calibri"/>
              </a:rPr>
              <a:t>, </a:t>
            </a:r>
            <a:r>
              <a:rPr lang="ru-RU" sz="2800" err="1">
                <a:latin typeface="Calibri"/>
                <a:ea typeface="Calibri"/>
                <a:cs typeface="Calibri"/>
              </a:rPr>
              <a:t>railway</a:t>
            </a:r>
            <a:r>
              <a:rPr lang="ru-RU" sz="2800">
                <a:latin typeface="Calibri"/>
                <a:ea typeface="Calibri"/>
                <a:cs typeface="Calibri"/>
              </a:rPr>
              <a:t>, </a:t>
            </a:r>
            <a:r>
              <a:rPr lang="ru-RU" sz="2800" err="1">
                <a:latin typeface="Calibri"/>
                <a:ea typeface="Calibri"/>
                <a:cs typeface="Calibri"/>
              </a:rPr>
              <a:t>highway</a:t>
            </a:r>
            <a:r>
              <a:rPr lang="ru-RU" sz="2800">
                <a:latin typeface="Calibri"/>
                <a:ea typeface="Calibri"/>
                <a:cs typeface="Calibri"/>
              </a:rPr>
              <a:t>, </a:t>
            </a:r>
            <a:r>
              <a:rPr lang="ru-RU" sz="2800" err="1">
                <a:latin typeface="Calibri"/>
                <a:ea typeface="Calibri"/>
                <a:cs typeface="Calibri"/>
              </a:rPr>
              <a:t>etc</a:t>
            </a:r>
            <a:r>
              <a:rPr lang="ru-RU" sz="2800">
                <a:latin typeface="Calibri"/>
                <a:ea typeface="Calibri"/>
                <a:cs typeface="Calibri"/>
              </a:rPr>
              <a:t>. </a:t>
            </a:r>
            <a:r>
              <a:rPr lang="ru-RU" sz="2800" err="1">
                <a:latin typeface="Calibri"/>
                <a:ea typeface="Calibri"/>
                <a:cs typeface="Calibri"/>
              </a:rPr>
              <a:t>Draw</a:t>
            </a:r>
            <a:r>
              <a:rPr lang="ru-RU" sz="2800">
                <a:latin typeface="Calibri"/>
                <a:ea typeface="Calibri"/>
                <a:cs typeface="Calibri"/>
              </a:rPr>
              <a:t> a </a:t>
            </a:r>
            <a:r>
              <a:rPr lang="ru-RU" sz="2800" err="1">
                <a:latin typeface="Calibri"/>
                <a:ea typeface="Calibri"/>
                <a:cs typeface="Calibri"/>
              </a:rPr>
              <a:t>line</a:t>
            </a:r>
            <a:r>
              <a:rPr lang="ru-RU" sz="2800">
                <a:latin typeface="Calibri"/>
                <a:ea typeface="Calibri"/>
                <a:cs typeface="Calibri"/>
              </a:rPr>
              <a:t> </a:t>
            </a:r>
            <a:r>
              <a:rPr lang="ru-RU" sz="2800" err="1">
                <a:latin typeface="Calibri"/>
                <a:ea typeface="Calibri"/>
                <a:cs typeface="Calibri"/>
              </a:rPr>
              <a:t>between</a:t>
            </a:r>
            <a:r>
              <a:rPr lang="ru-RU" sz="2800">
                <a:latin typeface="Calibri"/>
                <a:ea typeface="Calibri"/>
                <a:cs typeface="Calibri"/>
              </a:rPr>
              <a:t> </a:t>
            </a:r>
            <a:r>
              <a:rPr lang="ru-RU" sz="2800" err="1">
                <a:latin typeface="Calibri"/>
                <a:ea typeface="Calibri"/>
                <a:cs typeface="Calibri"/>
              </a:rPr>
              <a:t>the</a:t>
            </a:r>
            <a:r>
              <a:rPr lang="ru-RU" sz="2800">
                <a:latin typeface="Calibri"/>
                <a:ea typeface="Calibri"/>
                <a:cs typeface="Calibri"/>
              </a:rPr>
              <a:t> </a:t>
            </a:r>
            <a:r>
              <a:rPr lang="ru-RU" sz="2800" err="1">
                <a:latin typeface="Calibri"/>
                <a:ea typeface="Calibri"/>
                <a:cs typeface="Calibri"/>
              </a:rPr>
              <a:t>marker</a:t>
            </a:r>
            <a:r>
              <a:rPr lang="ru-RU" sz="2800">
                <a:latin typeface="Calibri"/>
                <a:ea typeface="Calibri"/>
                <a:cs typeface="Calibri"/>
              </a:rPr>
              <a:t> </a:t>
            </a:r>
            <a:r>
              <a:rPr lang="ru-RU" sz="2800" err="1">
                <a:latin typeface="Calibri"/>
                <a:ea typeface="Calibri"/>
                <a:cs typeface="Calibri"/>
              </a:rPr>
              <a:t>to</a:t>
            </a:r>
            <a:r>
              <a:rPr lang="ru-RU" sz="2800">
                <a:latin typeface="Calibri"/>
                <a:ea typeface="Calibri"/>
                <a:cs typeface="Calibri"/>
              </a:rPr>
              <a:t> </a:t>
            </a:r>
            <a:r>
              <a:rPr lang="ru-RU" sz="2800" err="1">
                <a:latin typeface="Calibri"/>
                <a:ea typeface="Calibri"/>
                <a:cs typeface="Calibri"/>
              </a:rPr>
              <a:t>the</a:t>
            </a:r>
            <a:r>
              <a:rPr lang="ru-RU" sz="2800">
                <a:latin typeface="Calibri"/>
                <a:ea typeface="Calibri"/>
                <a:cs typeface="Calibri"/>
              </a:rPr>
              <a:t> </a:t>
            </a:r>
            <a:r>
              <a:rPr lang="ru-RU" sz="2800" err="1">
                <a:latin typeface="Calibri"/>
                <a:ea typeface="Calibri"/>
                <a:cs typeface="Calibri"/>
              </a:rPr>
              <a:t>launch</a:t>
            </a:r>
            <a:r>
              <a:rPr lang="ru-RU" sz="2800">
                <a:latin typeface="Calibri"/>
                <a:ea typeface="Calibri"/>
                <a:cs typeface="Calibri"/>
              </a:rPr>
              <a:t> </a:t>
            </a:r>
            <a:r>
              <a:rPr lang="ru-RU" sz="2800" err="1">
                <a:latin typeface="Calibri"/>
                <a:ea typeface="Calibri"/>
                <a:cs typeface="Calibri"/>
              </a:rPr>
              <a:t>site</a:t>
            </a:r>
            <a:endParaRPr lang="ru-RU" sz="2800">
              <a:latin typeface="Calibri"/>
              <a:ea typeface="Calibri"/>
              <a:cs typeface="Calibri"/>
            </a:endParaRPr>
          </a:p>
          <a:p>
            <a:endParaRPr lang="ru-RU">
              <a:ea typeface="Calibri Light"/>
              <a:cs typeface="Calibri Light"/>
            </a:endParaRPr>
          </a:p>
        </p:txBody>
      </p:sp>
      <p:sp>
        <p:nvSpPr>
          <p:cNvPr id="3" name="Объект 2">
            <a:extLst>
              <a:ext uri="{FF2B5EF4-FFF2-40B4-BE49-F238E27FC236}">
                <a16:creationId xmlns:a16="http://schemas.microsoft.com/office/drawing/2014/main" id="{CA015757-9CED-60C7-0744-097BFC161259}"/>
              </a:ext>
            </a:extLst>
          </p:cNvPr>
          <p:cNvSpPr>
            <a:spLocks noGrp="1"/>
          </p:cNvSpPr>
          <p:nvPr>
            <p:ph idx="1"/>
          </p:nvPr>
        </p:nvSpPr>
        <p:spPr>
          <a:xfrm>
            <a:off x="838200" y="1308040"/>
            <a:ext cx="10515600" cy="5012696"/>
          </a:xfrm>
        </p:spPr>
        <p:txBody>
          <a:bodyPr lIns="91440" tIns="45720" rIns="91440" bIns="45720" anchor="t"/>
          <a:lstStyle/>
          <a:p>
            <a:pPr marL="0" indent="0">
              <a:buNone/>
            </a:pPr>
            <a:r>
              <a:rPr lang="ru-RU" sz="1200" err="1">
                <a:ea typeface="+mn-lt"/>
                <a:cs typeface="+mn-lt"/>
              </a:rPr>
              <a:t>city_lat</a:t>
            </a:r>
            <a:r>
              <a:rPr lang="ru-RU" sz="1200">
                <a:ea typeface="+mn-lt"/>
                <a:cs typeface="+mn-lt"/>
              </a:rPr>
              <a:t> = 28.61113 # </a:t>
            </a:r>
            <a:r>
              <a:rPr lang="ru-RU" sz="1200" err="1">
                <a:ea typeface="+mn-lt"/>
                <a:cs typeface="+mn-lt"/>
              </a:rPr>
              <a:t>Titusville</a:t>
            </a:r>
            <a:endParaRPr lang="ru-RU" sz="1200">
              <a:ea typeface="Calibri"/>
              <a:cs typeface="Calibri"/>
            </a:endParaRPr>
          </a:p>
          <a:p>
            <a:pPr marL="0" indent="0">
              <a:buNone/>
            </a:pPr>
            <a:r>
              <a:rPr lang="ru-RU" sz="1200" err="1">
                <a:ea typeface="+mn-lt"/>
                <a:cs typeface="+mn-lt"/>
              </a:rPr>
              <a:t>city_lon</a:t>
            </a:r>
            <a:r>
              <a:rPr lang="ru-RU" sz="1200">
                <a:ea typeface="+mn-lt"/>
                <a:cs typeface="+mn-lt"/>
              </a:rPr>
              <a:t> = -80.80727</a:t>
            </a:r>
            <a:endParaRPr lang="ru-RU" sz="1200">
              <a:ea typeface="Calibri" panose="020F0502020204030204"/>
              <a:cs typeface="Calibri" panose="020F0502020204030204"/>
            </a:endParaRPr>
          </a:p>
          <a:p>
            <a:pPr marL="0" indent="0">
              <a:buNone/>
            </a:pPr>
            <a:r>
              <a:rPr lang="ru-RU" sz="1200" err="1">
                <a:ea typeface="+mn-lt"/>
                <a:cs typeface="+mn-lt"/>
              </a:rPr>
              <a:t>distance</a:t>
            </a:r>
            <a:r>
              <a:rPr lang="ru-RU" sz="1200">
                <a:ea typeface="+mn-lt"/>
                <a:cs typeface="+mn-lt"/>
              </a:rPr>
              <a:t> = </a:t>
            </a:r>
            <a:r>
              <a:rPr lang="ru-RU" sz="1200" err="1">
                <a:ea typeface="+mn-lt"/>
                <a:cs typeface="+mn-lt"/>
              </a:rPr>
              <a:t>calculate_distance</a:t>
            </a:r>
            <a:r>
              <a:rPr lang="ru-RU" sz="1200">
                <a:ea typeface="+mn-lt"/>
                <a:cs typeface="+mn-lt"/>
              </a:rPr>
              <a:t>(</a:t>
            </a:r>
            <a:r>
              <a:rPr lang="ru-RU" sz="1200" err="1">
                <a:ea typeface="+mn-lt"/>
                <a:cs typeface="+mn-lt"/>
              </a:rPr>
              <a:t>launch_site_lat</a:t>
            </a:r>
            <a:r>
              <a:rPr lang="ru-RU" sz="1200">
                <a:ea typeface="+mn-lt"/>
                <a:cs typeface="+mn-lt"/>
              </a:rPr>
              <a:t>, </a:t>
            </a:r>
            <a:r>
              <a:rPr lang="ru-RU" sz="1200" err="1">
                <a:ea typeface="+mn-lt"/>
                <a:cs typeface="+mn-lt"/>
              </a:rPr>
              <a:t>launch_site_lon</a:t>
            </a:r>
            <a:r>
              <a:rPr lang="ru-RU" sz="1200">
                <a:ea typeface="+mn-lt"/>
                <a:cs typeface="+mn-lt"/>
              </a:rPr>
              <a:t>, </a:t>
            </a:r>
            <a:r>
              <a:rPr lang="ru-RU" sz="1200" err="1">
                <a:ea typeface="+mn-lt"/>
                <a:cs typeface="+mn-lt"/>
              </a:rPr>
              <a:t>city_lat</a:t>
            </a:r>
            <a:r>
              <a:rPr lang="ru-RU" sz="1200">
                <a:ea typeface="+mn-lt"/>
                <a:cs typeface="+mn-lt"/>
              </a:rPr>
              <a:t>, </a:t>
            </a:r>
            <a:r>
              <a:rPr lang="ru-RU" sz="1200" err="1">
                <a:ea typeface="+mn-lt"/>
                <a:cs typeface="+mn-lt"/>
              </a:rPr>
              <a:t>city_lon</a:t>
            </a:r>
            <a:r>
              <a:rPr lang="ru-RU" sz="1200">
                <a:ea typeface="+mn-lt"/>
                <a:cs typeface="+mn-lt"/>
              </a:rPr>
              <a:t>)</a:t>
            </a:r>
            <a:endParaRPr lang="ru-RU" sz="1200">
              <a:ea typeface="Calibri" panose="020F0502020204030204"/>
              <a:cs typeface="Calibri" panose="020F0502020204030204"/>
            </a:endParaRPr>
          </a:p>
          <a:p>
            <a:pPr marL="0" indent="0">
              <a:buNone/>
            </a:pPr>
            <a:r>
              <a:rPr lang="ru-RU" sz="1200" err="1">
                <a:ea typeface="+mn-lt"/>
                <a:cs typeface="+mn-lt"/>
              </a:rPr>
              <a:t>coordinate</a:t>
            </a:r>
            <a:r>
              <a:rPr lang="ru-RU" sz="1200">
                <a:ea typeface="+mn-lt"/>
                <a:cs typeface="+mn-lt"/>
              </a:rPr>
              <a:t> = [</a:t>
            </a:r>
            <a:r>
              <a:rPr lang="ru-RU" sz="1200" err="1">
                <a:ea typeface="+mn-lt"/>
                <a:cs typeface="+mn-lt"/>
              </a:rPr>
              <a:t>city_lat</a:t>
            </a:r>
            <a:r>
              <a:rPr lang="ru-RU" sz="1200">
                <a:ea typeface="+mn-lt"/>
                <a:cs typeface="+mn-lt"/>
              </a:rPr>
              <a:t>, </a:t>
            </a:r>
            <a:r>
              <a:rPr lang="ru-RU" sz="1200" err="1">
                <a:ea typeface="+mn-lt"/>
                <a:cs typeface="+mn-lt"/>
              </a:rPr>
              <a:t>city_lon</a:t>
            </a:r>
            <a:r>
              <a:rPr lang="ru-RU" sz="1200">
                <a:ea typeface="+mn-lt"/>
                <a:cs typeface="+mn-lt"/>
              </a:rPr>
              <a:t>]</a:t>
            </a:r>
            <a:endParaRPr lang="ru-RU" sz="1200">
              <a:ea typeface="Calibri" panose="020F0502020204030204"/>
              <a:cs typeface="Calibri" panose="020F0502020204030204"/>
            </a:endParaRPr>
          </a:p>
          <a:p>
            <a:pPr marL="0" indent="0">
              <a:buNone/>
            </a:pPr>
            <a:r>
              <a:rPr lang="ru-RU" sz="1200" err="1">
                <a:ea typeface="+mn-lt"/>
                <a:cs typeface="+mn-lt"/>
              </a:rPr>
              <a:t>distance_marker</a:t>
            </a:r>
            <a:r>
              <a:rPr lang="ru-RU" sz="1200">
                <a:ea typeface="+mn-lt"/>
                <a:cs typeface="+mn-lt"/>
              </a:rPr>
              <a:t> = </a:t>
            </a:r>
            <a:r>
              <a:rPr lang="ru-RU" sz="1200" err="1">
                <a:ea typeface="+mn-lt"/>
                <a:cs typeface="+mn-lt"/>
              </a:rPr>
              <a:t>folium.Marker</a:t>
            </a:r>
            <a:r>
              <a:rPr lang="ru-RU" sz="1200">
                <a:ea typeface="+mn-lt"/>
                <a:cs typeface="+mn-lt"/>
              </a:rPr>
              <a:t>(</a:t>
            </a:r>
            <a:endParaRPr lang="ru-RU" sz="1200">
              <a:ea typeface="Calibri" panose="020F0502020204030204"/>
              <a:cs typeface="Calibri" panose="020F0502020204030204"/>
            </a:endParaRPr>
          </a:p>
          <a:p>
            <a:pPr marL="0" indent="0">
              <a:buNone/>
            </a:pPr>
            <a:r>
              <a:rPr lang="ru-RU" sz="1200">
                <a:ea typeface="+mn-lt"/>
                <a:cs typeface="+mn-lt"/>
              </a:rPr>
              <a:t>    </a:t>
            </a:r>
            <a:r>
              <a:rPr lang="ru-RU" sz="1200" err="1">
                <a:ea typeface="+mn-lt"/>
                <a:cs typeface="+mn-lt"/>
              </a:rPr>
              <a:t>coordinate</a:t>
            </a:r>
            <a:r>
              <a:rPr lang="ru-RU" sz="1200">
                <a:ea typeface="+mn-lt"/>
                <a:cs typeface="+mn-lt"/>
              </a:rPr>
              <a:t>,</a:t>
            </a:r>
            <a:endParaRPr lang="ru-RU" sz="1200">
              <a:ea typeface="Calibri" panose="020F0502020204030204"/>
              <a:cs typeface="Calibri" panose="020F0502020204030204"/>
            </a:endParaRPr>
          </a:p>
          <a:p>
            <a:pPr marL="0" indent="0">
              <a:buNone/>
            </a:pPr>
            <a:r>
              <a:rPr lang="ru-RU" sz="1200">
                <a:ea typeface="+mn-lt"/>
                <a:cs typeface="+mn-lt"/>
              </a:rPr>
              <a:t>    </a:t>
            </a:r>
            <a:r>
              <a:rPr lang="ru-RU" sz="1200" err="1">
                <a:ea typeface="+mn-lt"/>
                <a:cs typeface="+mn-lt"/>
              </a:rPr>
              <a:t>icon</a:t>
            </a:r>
            <a:r>
              <a:rPr lang="ru-RU" sz="1200">
                <a:ea typeface="+mn-lt"/>
                <a:cs typeface="+mn-lt"/>
              </a:rPr>
              <a:t>=</a:t>
            </a:r>
            <a:r>
              <a:rPr lang="ru-RU" sz="1200" err="1">
                <a:ea typeface="+mn-lt"/>
                <a:cs typeface="+mn-lt"/>
              </a:rPr>
              <a:t>DivIcon</a:t>
            </a:r>
            <a:r>
              <a:rPr lang="ru-RU" sz="1200">
                <a:ea typeface="+mn-lt"/>
                <a:cs typeface="+mn-lt"/>
              </a:rPr>
              <a:t>(</a:t>
            </a:r>
            <a:endParaRPr lang="ru-RU" sz="1200">
              <a:ea typeface="Calibri" panose="020F0502020204030204"/>
              <a:cs typeface="Calibri" panose="020F0502020204030204"/>
            </a:endParaRPr>
          </a:p>
          <a:p>
            <a:pPr marL="0" indent="0">
              <a:buNone/>
            </a:pPr>
            <a:r>
              <a:rPr lang="ru-RU" sz="1200">
                <a:ea typeface="+mn-lt"/>
                <a:cs typeface="+mn-lt"/>
              </a:rPr>
              <a:t>        </a:t>
            </a:r>
            <a:r>
              <a:rPr lang="ru-RU" sz="1200" err="1">
                <a:ea typeface="+mn-lt"/>
                <a:cs typeface="+mn-lt"/>
              </a:rPr>
              <a:t>icon_size</a:t>
            </a:r>
            <a:r>
              <a:rPr lang="ru-RU" sz="1200">
                <a:ea typeface="+mn-lt"/>
                <a:cs typeface="+mn-lt"/>
              </a:rPr>
              <a:t>=(20,20),</a:t>
            </a:r>
            <a:endParaRPr lang="ru-RU" sz="1200">
              <a:ea typeface="Calibri" panose="020F0502020204030204"/>
              <a:cs typeface="Calibri" panose="020F0502020204030204"/>
            </a:endParaRPr>
          </a:p>
          <a:p>
            <a:pPr marL="0" indent="0">
              <a:buNone/>
            </a:pPr>
            <a:r>
              <a:rPr lang="ru-RU" sz="1200">
                <a:ea typeface="+mn-lt"/>
                <a:cs typeface="+mn-lt"/>
              </a:rPr>
              <a:t>        </a:t>
            </a:r>
            <a:r>
              <a:rPr lang="ru-RU" sz="1200" err="1">
                <a:ea typeface="+mn-lt"/>
                <a:cs typeface="+mn-lt"/>
              </a:rPr>
              <a:t>icon_anchor</a:t>
            </a:r>
            <a:r>
              <a:rPr lang="ru-RU" sz="1200">
                <a:ea typeface="+mn-lt"/>
                <a:cs typeface="+mn-lt"/>
              </a:rPr>
              <a:t>=(0,0),</a:t>
            </a:r>
            <a:endParaRPr lang="ru-RU" sz="1200">
              <a:ea typeface="Calibri" panose="020F0502020204030204"/>
              <a:cs typeface="Calibri" panose="020F0502020204030204"/>
            </a:endParaRPr>
          </a:p>
          <a:p>
            <a:pPr marL="0" indent="0">
              <a:buNone/>
            </a:pPr>
            <a:r>
              <a:rPr lang="ru-RU" sz="1200">
                <a:ea typeface="+mn-lt"/>
                <a:cs typeface="+mn-lt"/>
              </a:rPr>
              <a:t>        </a:t>
            </a:r>
            <a:r>
              <a:rPr lang="ru-RU" sz="1200" err="1">
                <a:ea typeface="+mn-lt"/>
                <a:cs typeface="+mn-lt"/>
              </a:rPr>
              <a:t>html</a:t>
            </a:r>
            <a:r>
              <a:rPr lang="ru-RU" sz="1200">
                <a:ea typeface="+mn-lt"/>
                <a:cs typeface="+mn-lt"/>
              </a:rPr>
              <a:t>='&lt;</a:t>
            </a:r>
            <a:r>
              <a:rPr lang="ru-RU" sz="1200" err="1">
                <a:ea typeface="+mn-lt"/>
                <a:cs typeface="+mn-lt"/>
              </a:rPr>
              <a:t>div</a:t>
            </a:r>
            <a:r>
              <a:rPr lang="ru-RU" sz="1200">
                <a:ea typeface="+mn-lt"/>
                <a:cs typeface="+mn-lt"/>
              </a:rPr>
              <a:t> </a:t>
            </a:r>
            <a:r>
              <a:rPr lang="ru-RU" sz="1200" err="1">
                <a:ea typeface="+mn-lt"/>
                <a:cs typeface="+mn-lt"/>
              </a:rPr>
              <a:t>style</a:t>
            </a:r>
            <a:r>
              <a:rPr lang="ru-RU" sz="1200">
                <a:ea typeface="+mn-lt"/>
                <a:cs typeface="+mn-lt"/>
              </a:rPr>
              <a:t>="</a:t>
            </a:r>
            <a:r>
              <a:rPr lang="ru-RU" sz="1200" err="1">
                <a:ea typeface="+mn-lt"/>
                <a:cs typeface="+mn-lt"/>
              </a:rPr>
              <a:t>font-size</a:t>
            </a:r>
            <a:r>
              <a:rPr lang="ru-RU" sz="1200">
                <a:ea typeface="+mn-lt"/>
                <a:cs typeface="+mn-lt"/>
              </a:rPr>
              <a:t>: 12; </a:t>
            </a:r>
            <a:r>
              <a:rPr lang="ru-RU" sz="1200" err="1">
                <a:ea typeface="+mn-lt"/>
                <a:cs typeface="+mn-lt"/>
              </a:rPr>
              <a:t>color</a:t>
            </a:r>
            <a:r>
              <a:rPr lang="ru-RU" sz="1200">
                <a:ea typeface="+mn-lt"/>
                <a:cs typeface="+mn-lt"/>
              </a:rPr>
              <a:t>:#d35400;"&gt;&lt;b&gt;%s&lt;/b&gt;&lt;/</a:t>
            </a:r>
            <a:r>
              <a:rPr lang="ru-RU" sz="1200" err="1">
                <a:ea typeface="+mn-lt"/>
                <a:cs typeface="+mn-lt"/>
              </a:rPr>
              <a:t>div</a:t>
            </a:r>
            <a:r>
              <a:rPr lang="ru-RU" sz="1200">
                <a:ea typeface="+mn-lt"/>
                <a:cs typeface="+mn-lt"/>
              </a:rPr>
              <a:t>&gt;' % "{:10.2f} KM".</a:t>
            </a:r>
            <a:r>
              <a:rPr lang="ru-RU" sz="1200" err="1">
                <a:ea typeface="+mn-lt"/>
                <a:cs typeface="+mn-lt"/>
              </a:rPr>
              <a:t>format</a:t>
            </a:r>
            <a:r>
              <a:rPr lang="ru-RU" sz="1200">
                <a:ea typeface="+mn-lt"/>
                <a:cs typeface="+mn-lt"/>
              </a:rPr>
              <a:t>(</a:t>
            </a:r>
            <a:r>
              <a:rPr lang="ru-RU" sz="1200" err="1">
                <a:ea typeface="+mn-lt"/>
                <a:cs typeface="+mn-lt"/>
              </a:rPr>
              <a:t>distance</a:t>
            </a:r>
            <a:r>
              <a:rPr lang="ru-RU" sz="1200">
                <a:ea typeface="+mn-lt"/>
                <a:cs typeface="+mn-lt"/>
              </a:rPr>
              <a:t>),</a:t>
            </a:r>
            <a:endParaRPr lang="ru-RU" sz="1200">
              <a:ea typeface="Calibri" panose="020F0502020204030204"/>
              <a:cs typeface="Calibri" panose="020F0502020204030204"/>
            </a:endParaRPr>
          </a:p>
          <a:p>
            <a:pPr marL="0" indent="0">
              <a:buNone/>
            </a:pPr>
            <a:r>
              <a:rPr lang="ru-RU" sz="1200">
                <a:ea typeface="+mn-lt"/>
                <a:cs typeface="+mn-lt"/>
              </a:rPr>
              <a:t>        )</a:t>
            </a:r>
            <a:endParaRPr lang="ru-RU" sz="1200">
              <a:ea typeface="Calibri" panose="020F0502020204030204"/>
              <a:cs typeface="Calibri" panose="020F0502020204030204"/>
            </a:endParaRPr>
          </a:p>
          <a:p>
            <a:pPr marL="0" indent="0">
              <a:buNone/>
            </a:pPr>
            <a:r>
              <a:rPr lang="ru-RU" sz="1200">
                <a:ea typeface="+mn-lt"/>
                <a:cs typeface="+mn-lt"/>
              </a:rPr>
              <a:t>    )</a:t>
            </a:r>
            <a:endParaRPr lang="ru-RU" sz="1200">
              <a:ea typeface="Calibri" panose="020F0502020204030204"/>
              <a:cs typeface="Calibri" panose="020F0502020204030204"/>
            </a:endParaRPr>
          </a:p>
          <a:p>
            <a:pPr marL="0" indent="0">
              <a:buNone/>
            </a:pPr>
            <a:r>
              <a:rPr lang="ru-RU" sz="1200" err="1">
                <a:ea typeface="+mn-lt"/>
                <a:cs typeface="+mn-lt"/>
              </a:rPr>
              <a:t>site_map.add_child</a:t>
            </a:r>
            <a:r>
              <a:rPr lang="ru-RU" sz="1200">
                <a:ea typeface="+mn-lt"/>
                <a:cs typeface="+mn-lt"/>
              </a:rPr>
              <a:t>(</a:t>
            </a:r>
            <a:r>
              <a:rPr lang="ru-RU" sz="1200" err="1">
                <a:ea typeface="+mn-lt"/>
                <a:cs typeface="+mn-lt"/>
              </a:rPr>
              <a:t>distance_marker</a:t>
            </a:r>
            <a:r>
              <a:rPr lang="ru-RU" sz="1200">
                <a:ea typeface="+mn-lt"/>
                <a:cs typeface="+mn-lt"/>
              </a:rPr>
              <a:t>)</a:t>
            </a:r>
            <a:endParaRPr lang="ru-RU" sz="1200">
              <a:ea typeface="Calibri" panose="020F0502020204030204"/>
              <a:cs typeface="Calibri" panose="020F0502020204030204"/>
            </a:endParaRPr>
          </a:p>
          <a:p>
            <a:pPr marL="0" indent="0">
              <a:buNone/>
            </a:pPr>
            <a:r>
              <a:rPr lang="ru-RU" sz="1200" err="1">
                <a:ea typeface="+mn-lt"/>
                <a:cs typeface="+mn-lt"/>
              </a:rPr>
              <a:t>coordinates</a:t>
            </a:r>
            <a:r>
              <a:rPr lang="ru-RU" sz="1200">
                <a:ea typeface="+mn-lt"/>
                <a:cs typeface="+mn-lt"/>
              </a:rPr>
              <a:t> = [</a:t>
            </a:r>
            <a:r>
              <a:rPr lang="ru-RU" sz="1200" err="1">
                <a:ea typeface="+mn-lt"/>
                <a:cs typeface="+mn-lt"/>
              </a:rPr>
              <a:t>coordinate</a:t>
            </a:r>
            <a:r>
              <a:rPr lang="ru-RU" sz="1200">
                <a:ea typeface="+mn-lt"/>
                <a:cs typeface="+mn-lt"/>
              </a:rPr>
              <a:t>,[</a:t>
            </a:r>
            <a:r>
              <a:rPr lang="ru-RU" sz="1200" err="1">
                <a:ea typeface="+mn-lt"/>
                <a:cs typeface="+mn-lt"/>
              </a:rPr>
              <a:t>launch_site_lat,launch_site_lon</a:t>
            </a:r>
            <a:r>
              <a:rPr lang="ru-RU" sz="1200">
                <a:ea typeface="+mn-lt"/>
                <a:cs typeface="+mn-lt"/>
              </a:rPr>
              <a:t>]]</a:t>
            </a:r>
            <a:endParaRPr lang="ru-RU" sz="1200">
              <a:ea typeface="Calibri" panose="020F0502020204030204"/>
              <a:cs typeface="Calibri" panose="020F0502020204030204"/>
            </a:endParaRPr>
          </a:p>
          <a:p>
            <a:pPr marL="0" indent="0">
              <a:buNone/>
            </a:pPr>
            <a:r>
              <a:rPr lang="ru-RU" sz="1200" err="1">
                <a:ea typeface="+mn-lt"/>
                <a:cs typeface="+mn-lt"/>
              </a:rPr>
              <a:t>lines</a:t>
            </a:r>
            <a:r>
              <a:rPr lang="ru-RU" sz="1200">
                <a:ea typeface="+mn-lt"/>
                <a:cs typeface="+mn-lt"/>
              </a:rPr>
              <a:t>=</a:t>
            </a:r>
            <a:r>
              <a:rPr lang="ru-RU" sz="1200" err="1">
                <a:ea typeface="+mn-lt"/>
                <a:cs typeface="+mn-lt"/>
              </a:rPr>
              <a:t>folium.PolyLine</a:t>
            </a:r>
            <a:r>
              <a:rPr lang="ru-RU" sz="1200">
                <a:ea typeface="+mn-lt"/>
                <a:cs typeface="+mn-lt"/>
              </a:rPr>
              <a:t>(</a:t>
            </a:r>
            <a:r>
              <a:rPr lang="ru-RU" sz="1200" err="1">
                <a:ea typeface="+mn-lt"/>
                <a:cs typeface="+mn-lt"/>
              </a:rPr>
              <a:t>locations</a:t>
            </a:r>
            <a:r>
              <a:rPr lang="ru-RU" sz="1200">
                <a:ea typeface="+mn-lt"/>
                <a:cs typeface="+mn-lt"/>
              </a:rPr>
              <a:t>=</a:t>
            </a:r>
            <a:r>
              <a:rPr lang="ru-RU" sz="1200" err="1">
                <a:ea typeface="+mn-lt"/>
                <a:cs typeface="+mn-lt"/>
              </a:rPr>
              <a:t>coordinates</a:t>
            </a:r>
            <a:r>
              <a:rPr lang="ru-RU" sz="1200">
                <a:ea typeface="+mn-lt"/>
                <a:cs typeface="+mn-lt"/>
              </a:rPr>
              <a:t>, </a:t>
            </a:r>
            <a:r>
              <a:rPr lang="ru-RU" sz="1200" err="1">
                <a:ea typeface="+mn-lt"/>
                <a:cs typeface="+mn-lt"/>
              </a:rPr>
              <a:t>weight</a:t>
            </a:r>
            <a:r>
              <a:rPr lang="ru-RU" sz="1200">
                <a:ea typeface="+mn-lt"/>
                <a:cs typeface="+mn-lt"/>
              </a:rPr>
              <a:t>=1)</a:t>
            </a:r>
            <a:endParaRPr lang="ru-RU" sz="1200">
              <a:ea typeface="Calibri" panose="020F0502020204030204"/>
              <a:cs typeface="Calibri" panose="020F0502020204030204"/>
            </a:endParaRPr>
          </a:p>
          <a:p>
            <a:pPr marL="0" indent="0">
              <a:buNone/>
            </a:pPr>
            <a:r>
              <a:rPr lang="ru-RU" sz="1200" err="1">
                <a:ea typeface="+mn-lt"/>
                <a:cs typeface="+mn-lt"/>
              </a:rPr>
              <a:t>site_map.add_child</a:t>
            </a:r>
            <a:r>
              <a:rPr lang="ru-RU" sz="1200">
                <a:ea typeface="+mn-lt"/>
                <a:cs typeface="+mn-lt"/>
              </a:rPr>
              <a:t>(</a:t>
            </a:r>
            <a:r>
              <a:rPr lang="ru-RU" sz="1200" err="1">
                <a:ea typeface="+mn-lt"/>
                <a:cs typeface="+mn-lt"/>
              </a:rPr>
              <a:t>lines</a:t>
            </a:r>
            <a:r>
              <a:rPr lang="ru-RU" sz="1200">
                <a:ea typeface="+mn-lt"/>
                <a:cs typeface="+mn-lt"/>
              </a:rPr>
              <a:t>)</a:t>
            </a:r>
            <a:endParaRPr lang="ru-RU" sz="1200">
              <a:ea typeface="Calibri" panose="020F0502020204030204"/>
              <a:cs typeface="Calibri" panose="020F0502020204030204"/>
            </a:endParaRPr>
          </a:p>
          <a:p>
            <a:pPr marL="0" indent="0">
              <a:buNone/>
            </a:pPr>
            <a:r>
              <a:rPr lang="ru-RU" sz="1200" err="1">
                <a:ea typeface="+mn-lt"/>
                <a:cs typeface="+mn-lt"/>
              </a:rPr>
              <a:t>site_map</a:t>
            </a:r>
            <a:endParaRPr lang="ru-RU" sz="1200">
              <a:ea typeface="Calibri" panose="020F0502020204030204"/>
              <a:cs typeface="Calibri" panose="020F0502020204030204"/>
            </a:endParaRPr>
          </a:p>
        </p:txBody>
      </p:sp>
    </p:spTree>
    <p:extLst>
      <p:ext uri="{BB962C8B-B14F-4D97-AF65-F5344CB8AC3E}">
        <p14:creationId xmlns:p14="http://schemas.microsoft.com/office/powerpoint/2010/main" val="1924646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EBC710-8C95-D863-8B2D-0A9F98DC09B3}"/>
              </a:ext>
            </a:extLst>
          </p:cNvPr>
          <p:cNvSpPr>
            <a:spLocks noGrp="1"/>
          </p:cNvSpPr>
          <p:nvPr>
            <p:ph type="title"/>
          </p:nvPr>
        </p:nvSpPr>
        <p:spPr>
          <a:xfrm>
            <a:off x="838200" y="365125"/>
            <a:ext cx="10515600" cy="944563"/>
          </a:xfrm>
        </p:spPr>
        <p:txBody>
          <a:bodyPr lIns="91440" tIns="45720" rIns="91440" bIns="45720" anchor="t"/>
          <a:lstStyle/>
          <a:p>
            <a:pPr marL="285750" indent="-285750">
              <a:spcBef>
                <a:spcPts val="1000"/>
              </a:spcBef>
              <a:buFont typeface="Arial"/>
              <a:buChar char="•"/>
            </a:pPr>
            <a:r>
              <a:rPr lang="ru-RU" sz="2800">
                <a:latin typeface="Calibri"/>
                <a:ea typeface="Calibri"/>
                <a:cs typeface="Calibri"/>
              </a:rPr>
              <a:t># </a:t>
            </a:r>
            <a:r>
              <a:rPr lang="ru-RU" sz="2800" err="1">
                <a:latin typeface="Calibri"/>
                <a:ea typeface="Calibri"/>
                <a:cs typeface="Calibri"/>
              </a:rPr>
              <a:t>Add</a:t>
            </a:r>
            <a:r>
              <a:rPr lang="ru-RU" sz="2800">
                <a:latin typeface="Calibri"/>
                <a:ea typeface="Calibri"/>
                <a:cs typeface="Calibri"/>
              </a:rPr>
              <a:t> a </a:t>
            </a:r>
            <a:r>
              <a:rPr lang="ru-RU" sz="2800" err="1">
                <a:latin typeface="Calibri"/>
                <a:ea typeface="Calibri"/>
                <a:cs typeface="Calibri"/>
              </a:rPr>
              <a:t>callback</a:t>
            </a:r>
            <a:r>
              <a:rPr lang="ru-RU" sz="2800">
                <a:latin typeface="Calibri"/>
                <a:ea typeface="Calibri"/>
                <a:cs typeface="Calibri"/>
              </a:rPr>
              <a:t> </a:t>
            </a:r>
            <a:r>
              <a:rPr lang="ru-RU" sz="2800" err="1">
                <a:latin typeface="Calibri"/>
                <a:ea typeface="Calibri"/>
                <a:cs typeface="Calibri"/>
              </a:rPr>
              <a:t>function</a:t>
            </a:r>
            <a:r>
              <a:rPr lang="ru-RU" sz="2800">
                <a:latin typeface="Calibri"/>
                <a:ea typeface="Calibri"/>
                <a:cs typeface="Calibri"/>
              </a:rPr>
              <a:t> </a:t>
            </a:r>
            <a:r>
              <a:rPr lang="ru-RU" sz="2800" err="1">
                <a:latin typeface="Calibri"/>
                <a:ea typeface="Calibri"/>
                <a:cs typeface="Calibri"/>
              </a:rPr>
              <a:t>for</a:t>
            </a:r>
            <a:r>
              <a:rPr lang="ru-RU" sz="2800">
                <a:latin typeface="Calibri"/>
                <a:ea typeface="Calibri"/>
                <a:cs typeface="Calibri"/>
              </a:rPr>
              <a:t> `</a:t>
            </a:r>
            <a:r>
              <a:rPr lang="ru-RU" sz="2800" err="1">
                <a:latin typeface="Calibri"/>
                <a:ea typeface="Calibri"/>
                <a:cs typeface="Calibri"/>
              </a:rPr>
              <a:t>site-dropdown</a:t>
            </a:r>
            <a:r>
              <a:rPr lang="ru-RU" sz="2800">
                <a:latin typeface="Calibri"/>
                <a:ea typeface="Calibri"/>
                <a:cs typeface="Calibri"/>
              </a:rPr>
              <a:t>` </a:t>
            </a:r>
            <a:r>
              <a:rPr lang="ru-RU" sz="2800" err="1">
                <a:latin typeface="Calibri"/>
                <a:ea typeface="Calibri"/>
                <a:cs typeface="Calibri"/>
              </a:rPr>
              <a:t>as</a:t>
            </a:r>
            <a:r>
              <a:rPr lang="ru-RU" sz="2800">
                <a:latin typeface="Calibri"/>
                <a:ea typeface="Calibri"/>
                <a:cs typeface="Calibri"/>
              </a:rPr>
              <a:t> </a:t>
            </a:r>
            <a:r>
              <a:rPr lang="ru-RU" sz="2800" err="1">
                <a:latin typeface="Calibri"/>
                <a:ea typeface="Calibri"/>
                <a:cs typeface="Calibri"/>
              </a:rPr>
              <a:t>input</a:t>
            </a:r>
            <a:r>
              <a:rPr lang="ru-RU" sz="2800">
                <a:latin typeface="Calibri"/>
                <a:ea typeface="Calibri"/>
                <a:cs typeface="Calibri"/>
              </a:rPr>
              <a:t>, `</a:t>
            </a:r>
            <a:r>
              <a:rPr lang="ru-RU" sz="2800" err="1">
                <a:latin typeface="Calibri"/>
                <a:ea typeface="Calibri"/>
                <a:cs typeface="Calibri"/>
              </a:rPr>
              <a:t>success-pie-chart</a:t>
            </a:r>
            <a:r>
              <a:rPr lang="ru-RU" sz="2800">
                <a:latin typeface="Calibri"/>
                <a:ea typeface="Calibri"/>
                <a:cs typeface="Calibri"/>
              </a:rPr>
              <a:t>` </a:t>
            </a:r>
            <a:r>
              <a:rPr lang="ru-RU" sz="2800" err="1">
                <a:latin typeface="Calibri"/>
                <a:ea typeface="Calibri"/>
                <a:cs typeface="Calibri"/>
              </a:rPr>
              <a:t>as</a:t>
            </a:r>
            <a:r>
              <a:rPr lang="ru-RU" sz="2800">
                <a:latin typeface="Calibri"/>
                <a:ea typeface="Calibri"/>
                <a:cs typeface="Calibri"/>
              </a:rPr>
              <a:t> </a:t>
            </a:r>
            <a:r>
              <a:rPr lang="ru-RU" sz="2800" err="1">
                <a:latin typeface="Calibri"/>
                <a:ea typeface="Calibri"/>
                <a:cs typeface="Calibri"/>
              </a:rPr>
              <a:t>output</a:t>
            </a:r>
          </a:p>
          <a:p>
            <a:endParaRPr lang="ru-RU">
              <a:ea typeface="Calibri Light"/>
              <a:cs typeface="Calibri Light"/>
            </a:endParaRPr>
          </a:p>
        </p:txBody>
      </p:sp>
      <p:sp>
        <p:nvSpPr>
          <p:cNvPr id="3" name="Объект 2">
            <a:extLst>
              <a:ext uri="{FF2B5EF4-FFF2-40B4-BE49-F238E27FC236}">
                <a16:creationId xmlns:a16="http://schemas.microsoft.com/office/drawing/2014/main" id="{7251DF57-361B-175D-8ECC-644D84258ABC}"/>
              </a:ext>
            </a:extLst>
          </p:cNvPr>
          <p:cNvSpPr>
            <a:spLocks noGrp="1"/>
          </p:cNvSpPr>
          <p:nvPr>
            <p:ph idx="1"/>
          </p:nvPr>
        </p:nvSpPr>
        <p:spPr>
          <a:xfrm>
            <a:off x="838200" y="1219933"/>
            <a:ext cx="10515600" cy="5513876"/>
          </a:xfrm>
        </p:spPr>
        <p:txBody>
          <a:bodyPr lIns="91440" tIns="45720" rIns="91440" bIns="45720" anchor="t"/>
          <a:lstStyle/>
          <a:p>
            <a:pPr marL="0" indent="0">
              <a:buNone/>
            </a:pPr>
            <a:r>
              <a:rPr lang="ru-RU" sz="1000">
                <a:ea typeface="+mn-lt"/>
                <a:cs typeface="+mn-lt"/>
              </a:rPr>
              <a:t>@app.callback(Output(component_id='success-pie-chart', </a:t>
            </a:r>
            <a:r>
              <a:rPr lang="ru-RU" sz="1000" err="1">
                <a:ea typeface="+mn-lt"/>
                <a:cs typeface="+mn-lt"/>
              </a:rPr>
              <a:t>component_property</a:t>
            </a:r>
            <a:r>
              <a:rPr lang="ru-RU" sz="1000">
                <a:ea typeface="+mn-lt"/>
                <a:cs typeface="+mn-lt"/>
              </a:rPr>
              <a:t>='</a:t>
            </a:r>
            <a:r>
              <a:rPr lang="ru-RU" sz="1000" err="1">
                <a:ea typeface="+mn-lt"/>
                <a:cs typeface="+mn-lt"/>
              </a:rPr>
              <a:t>figure</a:t>
            </a:r>
            <a:r>
              <a:rPr lang="ru-RU" sz="1000">
                <a:ea typeface="+mn-lt"/>
                <a:cs typeface="+mn-lt"/>
              </a:rPr>
              <a:t>'),</a:t>
            </a:r>
            <a:endParaRPr lang="ru-RU" sz="1000">
              <a:ea typeface="Calibri"/>
              <a:cs typeface="Calibri"/>
            </a:endParaRPr>
          </a:p>
          <a:p>
            <a:pPr marL="0" indent="0">
              <a:buNone/>
            </a:pPr>
            <a:r>
              <a:rPr lang="ru-RU" sz="1000">
                <a:ea typeface="+mn-lt"/>
                <a:cs typeface="+mn-lt"/>
              </a:rPr>
              <a:t>                                      </a:t>
            </a:r>
            <a:r>
              <a:rPr lang="ru-RU" sz="1000" err="1">
                <a:ea typeface="+mn-lt"/>
                <a:cs typeface="+mn-lt"/>
              </a:rPr>
              <a:t>Input</a:t>
            </a:r>
            <a:r>
              <a:rPr lang="ru-RU" sz="1000">
                <a:ea typeface="+mn-lt"/>
                <a:cs typeface="+mn-lt"/>
              </a:rPr>
              <a:t>(</a:t>
            </a:r>
            <a:r>
              <a:rPr lang="ru-RU" sz="1000" err="1">
                <a:ea typeface="+mn-lt"/>
                <a:cs typeface="+mn-lt"/>
              </a:rPr>
              <a:t>component_id</a:t>
            </a:r>
            <a:r>
              <a:rPr lang="ru-RU" sz="1000">
                <a:ea typeface="+mn-lt"/>
                <a:cs typeface="+mn-lt"/>
              </a:rPr>
              <a:t>='</a:t>
            </a:r>
            <a:r>
              <a:rPr lang="ru-RU" sz="1000" err="1">
                <a:ea typeface="+mn-lt"/>
                <a:cs typeface="+mn-lt"/>
              </a:rPr>
              <a:t>site-dropdown</a:t>
            </a:r>
            <a:r>
              <a:rPr lang="ru-RU" sz="1000">
                <a:ea typeface="+mn-lt"/>
                <a:cs typeface="+mn-lt"/>
              </a:rPr>
              <a:t>', </a:t>
            </a:r>
            <a:r>
              <a:rPr lang="ru-RU" sz="1000" err="1">
                <a:ea typeface="+mn-lt"/>
                <a:cs typeface="+mn-lt"/>
              </a:rPr>
              <a:t>component_property</a:t>
            </a:r>
            <a:r>
              <a:rPr lang="ru-RU" sz="1000">
                <a:ea typeface="+mn-lt"/>
                <a:cs typeface="+mn-lt"/>
              </a:rPr>
              <a:t>='</a:t>
            </a:r>
            <a:r>
              <a:rPr lang="ru-RU" sz="1000" err="1">
                <a:ea typeface="+mn-lt"/>
                <a:cs typeface="+mn-lt"/>
              </a:rPr>
              <a:t>value</a:t>
            </a:r>
            <a:r>
              <a:rPr lang="ru-RU" sz="1000">
                <a:ea typeface="+mn-lt"/>
                <a:cs typeface="+mn-lt"/>
              </a:rPr>
              <a:t>'))</a:t>
            </a:r>
            <a:endParaRPr lang="ru-RU" sz="1000">
              <a:ea typeface="Calibri"/>
              <a:cs typeface="Calibri"/>
            </a:endParaRPr>
          </a:p>
          <a:p>
            <a:pPr marL="0" indent="0">
              <a:buNone/>
            </a:pPr>
            <a:r>
              <a:rPr lang="ru-RU" sz="1000" err="1">
                <a:ea typeface="+mn-lt"/>
                <a:cs typeface="+mn-lt"/>
              </a:rPr>
              <a:t>def</a:t>
            </a:r>
            <a:r>
              <a:rPr lang="ru-RU" sz="1000">
                <a:ea typeface="+mn-lt"/>
                <a:cs typeface="+mn-lt"/>
              </a:rPr>
              <a:t> </a:t>
            </a:r>
            <a:r>
              <a:rPr lang="ru-RU" sz="1000" err="1">
                <a:ea typeface="+mn-lt"/>
                <a:cs typeface="+mn-lt"/>
              </a:rPr>
              <a:t>get_pie_chart</a:t>
            </a:r>
            <a:r>
              <a:rPr lang="ru-RU" sz="1000">
                <a:ea typeface="+mn-lt"/>
                <a:cs typeface="+mn-lt"/>
              </a:rPr>
              <a:t>(</a:t>
            </a:r>
            <a:r>
              <a:rPr lang="ru-RU" sz="1000" err="1">
                <a:ea typeface="+mn-lt"/>
                <a:cs typeface="+mn-lt"/>
              </a:rPr>
              <a:t>entered_site</a:t>
            </a:r>
            <a:r>
              <a:rPr lang="ru-RU" sz="1000">
                <a:ea typeface="+mn-lt"/>
                <a:cs typeface="+mn-lt"/>
              </a:rPr>
              <a:t>):</a:t>
            </a:r>
            <a:endParaRPr lang="ru-RU" sz="1000">
              <a:ea typeface="Calibri"/>
              <a:cs typeface="Calibri"/>
            </a:endParaRPr>
          </a:p>
          <a:p>
            <a:pPr marL="0" indent="0">
              <a:buNone/>
            </a:pPr>
            <a:r>
              <a:rPr lang="ru-RU" sz="1000">
                <a:ea typeface="+mn-lt"/>
                <a:cs typeface="+mn-lt"/>
              </a:rPr>
              <a:t>    </a:t>
            </a:r>
            <a:r>
              <a:rPr lang="ru-RU" sz="1000" err="1">
                <a:ea typeface="+mn-lt"/>
                <a:cs typeface="+mn-lt"/>
              </a:rPr>
              <a:t>if</a:t>
            </a:r>
            <a:r>
              <a:rPr lang="ru-RU" sz="1000">
                <a:ea typeface="+mn-lt"/>
                <a:cs typeface="+mn-lt"/>
              </a:rPr>
              <a:t> </a:t>
            </a:r>
            <a:r>
              <a:rPr lang="ru-RU" sz="1000" err="1">
                <a:ea typeface="+mn-lt"/>
                <a:cs typeface="+mn-lt"/>
              </a:rPr>
              <a:t>entered_site</a:t>
            </a:r>
            <a:r>
              <a:rPr lang="ru-RU" sz="1000">
                <a:ea typeface="+mn-lt"/>
                <a:cs typeface="+mn-lt"/>
              </a:rPr>
              <a:t> == 'ALL':  </a:t>
            </a:r>
            <a:endParaRPr lang="ru-RU" sz="1000">
              <a:ea typeface="Calibri" panose="020F0502020204030204"/>
              <a:cs typeface="Calibri" panose="020F0502020204030204"/>
            </a:endParaRPr>
          </a:p>
          <a:p>
            <a:pPr marL="0" indent="0">
              <a:buNone/>
            </a:pPr>
            <a:r>
              <a:rPr lang="ru-RU" sz="1000">
                <a:ea typeface="+mn-lt"/>
                <a:cs typeface="+mn-lt"/>
              </a:rPr>
              <a:t>        </a:t>
            </a:r>
            <a:r>
              <a:rPr lang="ru-RU" sz="1000" err="1">
                <a:ea typeface="+mn-lt"/>
                <a:cs typeface="+mn-lt"/>
              </a:rPr>
              <a:t>data</a:t>
            </a:r>
            <a:r>
              <a:rPr lang="ru-RU" sz="1000">
                <a:ea typeface="+mn-lt"/>
                <a:cs typeface="+mn-lt"/>
              </a:rPr>
              <a:t> = </a:t>
            </a:r>
            <a:r>
              <a:rPr lang="ru-RU" sz="1000" err="1">
                <a:ea typeface="+mn-lt"/>
                <a:cs typeface="+mn-lt"/>
              </a:rPr>
              <a:t>spacex_df</a:t>
            </a:r>
            <a:endParaRPr lang="ru-RU" sz="1000">
              <a:ea typeface="Calibri"/>
              <a:cs typeface="Calibri"/>
            </a:endParaRPr>
          </a:p>
          <a:p>
            <a:pPr marL="0" indent="0">
              <a:buNone/>
            </a:pPr>
            <a:r>
              <a:rPr lang="ru-RU" sz="1000">
                <a:ea typeface="+mn-lt"/>
                <a:cs typeface="+mn-lt"/>
              </a:rPr>
              <a:t>        </a:t>
            </a:r>
            <a:r>
              <a:rPr lang="ru-RU" sz="1000" err="1">
                <a:ea typeface="+mn-lt"/>
                <a:cs typeface="+mn-lt"/>
              </a:rPr>
              <a:t>fig</a:t>
            </a:r>
            <a:r>
              <a:rPr lang="ru-RU" sz="1000">
                <a:ea typeface="+mn-lt"/>
                <a:cs typeface="+mn-lt"/>
              </a:rPr>
              <a:t> = </a:t>
            </a:r>
            <a:r>
              <a:rPr lang="ru-RU" sz="1000" err="1">
                <a:ea typeface="+mn-lt"/>
                <a:cs typeface="+mn-lt"/>
              </a:rPr>
              <a:t>px.pie</a:t>
            </a:r>
            <a:r>
              <a:rPr lang="ru-RU" sz="1000">
                <a:ea typeface="+mn-lt"/>
                <a:cs typeface="+mn-lt"/>
              </a:rPr>
              <a:t>(</a:t>
            </a:r>
            <a:r>
              <a:rPr lang="ru-RU" sz="1000" err="1">
                <a:ea typeface="+mn-lt"/>
                <a:cs typeface="+mn-lt"/>
              </a:rPr>
              <a:t>data</a:t>
            </a:r>
            <a:r>
              <a:rPr lang="ru-RU" sz="1000">
                <a:ea typeface="+mn-lt"/>
                <a:cs typeface="+mn-lt"/>
              </a:rPr>
              <a:t>, </a:t>
            </a:r>
            <a:r>
              <a:rPr lang="ru-RU" sz="1000" err="1">
                <a:ea typeface="+mn-lt"/>
                <a:cs typeface="+mn-lt"/>
              </a:rPr>
              <a:t>values</a:t>
            </a:r>
            <a:r>
              <a:rPr lang="ru-RU" sz="1000">
                <a:ea typeface="+mn-lt"/>
                <a:cs typeface="+mn-lt"/>
              </a:rPr>
              <a:t>='</a:t>
            </a:r>
            <a:r>
              <a:rPr lang="ru-RU" sz="1000" err="1">
                <a:ea typeface="+mn-lt"/>
                <a:cs typeface="+mn-lt"/>
              </a:rPr>
              <a:t>class</a:t>
            </a:r>
            <a:r>
              <a:rPr lang="ru-RU" sz="1000">
                <a:ea typeface="+mn-lt"/>
                <a:cs typeface="+mn-lt"/>
              </a:rPr>
              <a:t>',   # берем исходный </a:t>
            </a:r>
            <a:r>
              <a:rPr lang="ru-RU" sz="1000" err="1">
                <a:ea typeface="+mn-lt"/>
                <a:cs typeface="+mn-lt"/>
              </a:rPr>
              <a:t>dataframe</a:t>
            </a:r>
            <a:r>
              <a:rPr lang="ru-RU" sz="1000">
                <a:ea typeface="+mn-lt"/>
                <a:cs typeface="+mn-lt"/>
              </a:rPr>
              <a:t>, в </a:t>
            </a:r>
            <a:r>
              <a:rPr lang="ru-RU" sz="1000" err="1">
                <a:ea typeface="+mn-lt"/>
                <a:cs typeface="+mn-lt"/>
              </a:rPr>
              <a:t>px.pie</a:t>
            </a:r>
            <a:r>
              <a:rPr lang="ru-RU" sz="1000">
                <a:ea typeface="+mn-lt"/>
                <a:cs typeface="+mn-lt"/>
              </a:rPr>
              <a:t> указываем разбить по </a:t>
            </a:r>
            <a:endParaRPr lang="ru-RU" sz="1000">
              <a:ea typeface="Calibri"/>
              <a:cs typeface="Calibri"/>
            </a:endParaRPr>
          </a:p>
          <a:p>
            <a:pPr marL="0" indent="0">
              <a:buNone/>
            </a:pPr>
            <a:r>
              <a:rPr lang="ru-RU" sz="1000">
                <a:ea typeface="+mn-lt"/>
                <a:cs typeface="+mn-lt"/>
              </a:rPr>
              <a:t>        </a:t>
            </a:r>
            <a:r>
              <a:rPr lang="ru-RU" sz="1000" err="1">
                <a:ea typeface="+mn-lt"/>
                <a:cs typeface="+mn-lt"/>
              </a:rPr>
              <a:t>names</a:t>
            </a:r>
            <a:r>
              <a:rPr lang="ru-RU" sz="1000">
                <a:ea typeface="+mn-lt"/>
                <a:cs typeface="+mn-lt"/>
              </a:rPr>
              <a:t>='Launch </a:t>
            </a:r>
            <a:r>
              <a:rPr lang="ru-RU" sz="1000" err="1">
                <a:ea typeface="+mn-lt"/>
                <a:cs typeface="+mn-lt"/>
              </a:rPr>
              <a:t>Site</a:t>
            </a:r>
            <a:r>
              <a:rPr lang="ru-RU" sz="1000">
                <a:ea typeface="+mn-lt"/>
                <a:cs typeface="+mn-lt"/>
              </a:rPr>
              <a:t>',                    # стартовым площадкам (</a:t>
            </a:r>
            <a:r>
              <a:rPr lang="ru-RU" sz="1000" err="1">
                <a:ea typeface="+mn-lt"/>
                <a:cs typeface="+mn-lt"/>
              </a:rPr>
              <a:t>names</a:t>
            </a:r>
            <a:r>
              <a:rPr lang="ru-RU" sz="1000">
                <a:ea typeface="+mn-lt"/>
                <a:cs typeface="+mn-lt"/>
              </a:rPr>
              <a:t>='Launch </a:t>
            </a:r>
            <a:r>
              <a:rPr lang="ru-RU" sz="1000" err="1">
                <a:ea typeface="+mn-lt"/>
                <a:cs typeface="+mn-lt"/>
              </a:rPr>
              <a:t>Site</a:t>
            </a:r>
            <a:r>
              <a:rPr lang="ru-RU" sz="1000">
                <a:ea typeface="+mn-lt"/>
                <a:cs typeface="+mn-lt"/>
              </a:rPr>
              <a:t>')  значения </a:t>
            </a:r>
            <a:r>
              <a:rPr lang="ru-RU" sz="1000" err="1">
                <a:ea typeface="+mn-lt"/>
                <a:cs typeface="+mn-lt"/>
              </a:rPr>
              <a:t>class</a:t>
            </a:r>
            <a:r>
              <a:rPr lang="ru-RU" sz="1000">
                <a:ea typeface="+mn-lt"/>
                <a:cs typeface="+mn-lt"/>
              </a:rPr>
              <a:t> </a:t>
            </a:r>
            <a:endParaRPr lang="ru-RU" sz="1000">
              <a:ea typeface="Calibri"/>
              <a:cs typeface="Calibri"/>
            </a:endParaRPr>
          </a:p>
          <a:p>
            <a:pPr marL="0" indent="0">
              <a:buNone/>
            </a:pPr>
            <a:r>
              <a:rPr lang="ru-RU" sz="1000">
                <a:ea typeface="+mn-lt"/>
                <a:cs typeface="+mn-lt"/>
              </a:rPr>
              <a:t>                                                                # (</a:t>
            </a:r>
            <a:r>
              <a:rPr lang="ru-RU" sz="1000" err="1">
                <a:ea typeface="+mn-lt"/>
                <a:cs typeface="+mn-lt"/>
              </a:rPr>
              <a:t>values</a:t>
            </a:r>
            <a:r>
              <a:rPr lang="ru-RU" sz="1000">
                <a:ea typeface="+mn-lt"/>
                <a:cs typeface="+mn-lt"/>
              </a:rPr>
              <a:t> = '</a:t>
            </a:r>
            <a:r>
              <a:rPr lang="ru-RU" sz="1000" err="1">
                <a:ea typeface="+mn-lt"/>
                <a:cs typeface="+mn-lt"/>
              </a:rPr>
              <a:t>class</a:t>
            </a:r>
            <a:r>
              <a:rPr lang="ru-RU" sz="1000">
                <a:ea typeface="+mn-lt"/>
                <a:cs typeface="+mn-lt"/>
              </a:rPr>
              <a:t>')</a:t>
            </a:r>
            <a:endParaRPr lang="ru-RU" sz="1000">
              <a:ea typeface="Calibri"/>
              <a:cs typeface="Calibri"/>
            </a:endParaRPr>
          </a:p>
          <a:p>
            <a:pPr marL="0" indent="0">
              <a:buNone/>
            </a:pPr>
            <a:r>
              <a:rPr lang="ru-RU" sz="1000">
                <a:ea typeface="+mn-lt"/>
                <a:cs typeface="+mn-lt"/>
              </a:rPr>
              <a:t>        </a:t>
            </a:r>
            <a:r>
              <a:rPr lang="ru-RU" sz="1000" err="1">
                <a:ea typeface="+mn-lt"/>
                <a:cs typeface="+mn-lt"/>
              </a:rPr>
              <a:t>title</a:t>
            </a:r>
            <a:r>
              <a:rPr lang="ru-RU" sz="1000">
                <a:ea typeface="+mn-lt"/>
                <a:cs typeface="+mn-lt"/>
              </a:rPr>
              <a:t>='</a:t>
            </a:r>
            <a:r>
              <a:rPr lang="ru-RU" sz="1000" err="1">
                <a:ea typeface="+mn-lt"/>
                <a:cs typeface="+mn-lt"/>
              </a:rPr>
              <a:t>Totall</a:t>
            </a:r>
            <a:r>
              <a:rPr lang="ru-RU" sz="1000">
                <a:ea typeface="+mn-lt"/>
                <a:cs typeface="+mn-lt"/>
              </a:rPr>
              <a:t> </a:t>
            </a:r>
            <a:r>
              <a:rPr lang="ru-RU" sz="1000" err="1">
                <a:ea typeface="+mn-lt"/>
                <a:cs typeface="+mn-lt"/>
              </a:rPr>
              <a:t>success</a:t>
            </a:r>
            <a:r>
              <a:rPr lang="ru-RU" sz="1000">
                <a:ea typeface="+mn-lt"/>
                <a:cs typeface="+mn-lt"/>
              </a:rPr>
              <a:t> </a:t>
            </a:r>
            <a:r>
              <a:rPr lang="ru-RU" sz="1000" err="1">
                <a:ea typeface="+mn-lt"/>
                <a:cs typeface="+mn-lt"/>
              </a:rPr>
              <a:t>launches</a:t>
            </a:r>
            <a:r>
              <a:rPr lang="ru-RU" sz="1000">
                <a:ea typeface="+mn-lt"/>
                <a:cs typeface="+mn-lt"/>
              </a:rPr>
              <a:t> </a:t>
            </a:r>
            <a:r>
              <a:rPr lang="ru-RU" sz="1000" err="1">
                <a:ea typeface="+mn-lt"/>
                <a:cs typeface="+mn-lt"/>
              </a:rPr>
              <a:t>by</a:t>
            </a:r>
            <a:r>
              <a:rPr lang="ru-RU" sz="1000">
                <a:ea typeface="+mn-lt"/>
                <a:cs typeface="+mn-lt"/>
              </a:rPr>
              <a:t> </a:t>
            </a:r>
            <a:r>
              <a:rPr lang="ru-RU" sz="1000" err="1">
                <a:ea typeface="+mn-lt"/>
                <a:cs typeface="+mn-lt"/>
              </a:rPr>
              <a:t>Site</a:t>
            </a:r>
            <a:r>
              <a:rPr lang="ru-RU" sz="1000">
                <a:ea typeface="+mn-lt"/>
                <a:cs typeface="+mn-lt"/>
              </a:rPr>
              <a:t>')</a:t>
            </a:r>
            <a:endParaRPr lang="ru-RU" sz="1000">
              <a:ea typeface="Calibri"/>
              <a:cs typeface="Calibri"/>
            </a:endParaRPr>
          </a:p>
          <a:p>
            <a:pPr marL="0" indent="0">
              <a:buNone/>
            </a:pPr>
            <a:r>
              <a:rPr lang="ru-RU" sz="1000">
                <a:ea typeface="+mn-lt"/>
                <a:cs typeface="+mn-lt"/>
              </a:rPr>
              <a:t>        </a:t>
            </a:r>
            <a:r>
              <a:rPr lang="ru-RU" sz="1000" err="1">
                <a:ea typeface="+mn-lt"/>
                <a:cs typeface="+mn-lt"/>
              </a:rPr>
              <a:t>return</a:t>
            </a:r>
            <a:r>
              <a:rPr lang="ru-RU" sz="1000">
                <a:ea typeface="+mn-lt"/>
                <a:cs typeface="+mn-lt"/>
              </a:rPr>
              <a:t> </a:t>
            </a:r>
            <a:r>
              <a:rPr lang="ru-RU" sz="1000" err="1">
                <a:ea typeface="+mn-lt"/>
                <a:cs typeface="+mn-lt"/>
              </a:rPr>
              <a:t>fig</a:t>
            </a:r>
            <a:endParaRPr lang="ru-RU" sz="1000">
              <a:ea typeface="Calibri"/>
              <a:cs typeface="Calibri"/>
            </a:endParaRPr>
          </a:p>
          <a:p>
            <a:pPr marL="0" indent="0">
              <a:buNone/>
            </a:pPr>
            <a:r>
              <a:rPr lang="ru-RU" sz="1000">
                <a:ea typeface="+mn-lt"/>
                <a:cs typeface="+mn-lt"/>
              </a:rPr>
              <a:t>    </a:t>
            </a:r>
            <a:r>
              <a:rPr lang="ru-RU" sz="1000" err="1">
                <a:ea typeface="+mn-lt"/>
                <a:cs typeface="+mn-lt"/>
              </a:rPr>
              <a:t>else</a:t>
            </a:r>
            <a:r>
              <a:rPr lang="ru-RU" sz="1000">
                <a:ea typeface="+mn-lt"/>
                <a:cs typeface="+mn-lt"/>
              </a:rPr>
              <a:t>:</a:t>
            </a:r>
            <a:endParaRPr lang="ru-RU" sz="1000">
              <a:ea typeface="Calibri" panose="020F0502020204030204"/>
              <a:cs typeface="Calibri" panose="020F0502020204030204"/>
            </a:endParaRPr>
          </a:p>
          <a:p>
            <a:pPr marL="0" indent="0">
              <a:buNone/>
            </a:pPr>
            <a:r>
              <a:rPr lang="ru-RU" sz="1000">
                <a:ea typeface="+mn-lt"/>
                <a:cs typeface="+mn-lt"/>
              </a:rPr>
              <a:t>        # </a:t>
            </a:r>
            <a:r>
              <a:rPr lang="ru-RU" sz="1000" err="1">
                <a:ea typeface="+mn-lt"/>
                <a:cs typeface="+mn-lt"/>
              </a:rPr>
              <a:t>return</a:t>
            </a:r>
            <a:r>
              <a:rPr lang="ru-RU" sz="1000">
                <a:ea typeface="+mn-lt"/>
                <a:cs typeface="+mn-lt"/>
              </a:rPr>
              <a:t> </a:t>
            </a:r>
            <a:r>
              <a:rPr lang="ru-RU" sz="1000" err="1">
                <a:ea typeface="+mn-lt"/>
                <a:cs typeface="+mn-lt"/>
              </a:rPr>
              <a:t>the</a:t>
            </a:r>
            <a:r>
              <a:rPr lang="ru-RU" sz="1000">
                <a:ea typeface="+mn-lt"/>
                <a:cs typeface="+mn-lt"/>
              </a:rPr>
              <a:t> </a:t>
            </a:r>
            <a:r>
              <a:rPr lang="ru-RU" sz="1000" err="1">
                <a:ea typeface="+mn-lt"/>
                <a:cs typeface="+mn-lt"/>
              </a:rPr>
              <a:t>outcomes</a:t>
            </a:r>
            <a:r>
              <a:rPr lang="ru-RU" sz="1000">
                <a:ea typeface="+mn-lt"/>
                <a:cs typeface="+mn-lt"/>
              </a:rPr>
              <a:t> </a:t>
            </a:r>
            <a:r>
              <a:rPr lang="ru-RU" sz="1000" err="1">
                <a:ea typeface="+mn-lt"/>
                <a:cs typeface="+mn-lt"/>
              </a:rPr>
              <a:t>piechart</a:t>
            </a:r>
            <a:r>
              <a:rPr lang="ru-RU" sz="1000">
                <a:ea typeface="+mn-lt"/>
                <a:cs typeface="+mn-lt"/>
              </a:rPr>
              <a:t> </a:t>
            </a:r>
            <a:r>
              <a:rPr lang="ru-RU" sz="1000" err="1">
                <a:ea typeface="+mn-lt"/>
                <a:cs typeface="+mn-lt"/>
              </a:rPr>
              <a:t>for</a:t>
            </a:r>
            <a:r>
              <a:rPr lang="ru-RU" sz="1000">
                <a:ea typeface="+mn-lt"/>
                <a:cs typeface="+mn-lt"/>
              </a:rPr>
              <a:t> a </a:t>
            </a:r>
            <a:r>
              <a:rPr lang="ru-RU" sz="1000" err="1">
                <a:ea typeface="+mn-lt"/>
                <a:cs typeface="+mn-lt"/>
              </a:rPr>
              <a:t>selected</a:t>
            </a:r>
            <a:r>
              <a:rPr lang="ru-RU" sz="1000">
                <a:ea typeface="+mn-lt"/>
                <a:cs typeface="+mn-lt"/>
              </a:rPr>
              <a:t> </a:t>
            </a:r>
            <a:r>
              <a:rPr lang="ru-RU" sz="1000" err="1">
                <a:ea typeface="+mn-lt"/>
                <a:cs typeface="+mn-lt"/>
              </a:rPr>
              <a:t>site</a:t>
            </a:r>
            <a:endParaRPr lang="ru-RU" sz="1000">
              <a:ea typeface="Calibri"/>
              <a:cs typeface="Calibri"/>
            </a:endParaRPr>
          </a:p>
          <a:p>
            <a:pPr marL="0" indent="0">
              <a:buNone/>
            </a:pPr>
            <a:r>
              <a:rPr lang="ru-RU" sz="1000">
                <a:ea typeface="+mn-lt"/>
                <a:cs typeface="+mn-lt"/>
              </a:rPr>
              <a:t>        # отбираем по выбранной стартовой площадке и подсчитываем неудачные и удачные           </a:t>
            </a:r>
            <a:endParaRPr lang="ru-RU" sz="1000">
              <a:ea typeface="Calibri"/>
              <a:cs typeface="Calibri"/>
            </a:endParaRPr>
          </a:p>
          <a:p>
            <a:pPr marL="0" indent="0">
              <a:buNone/>
            </a:pPr>
            <a:r>
              <a:rPr lang="ru-RU" sz="1000">
                <a:ea typeface="+mn-lt"/>
                <a:cs typeface="+mn-lt"/>
              </a:rPr>
              <a:t>        #   запуски       (значение </a:t>
            </a:r>
            <a:r>
              <a:rPr lang="ru-RU" sz="1000" err="1">
                <a:ea typeface="+mn-lt"/>
                <a:cs typeface="+mn-lt"/>
              </a:rPr>
              <a:t>class</a:t>
            </a:r>
            <a:r>
              <a:rPr lang="ru-RU" sz="1000">
                <a:ea typeface="+mn-lt"/>
                <a:cs typeface="+mn-lt"/>
              </a:rPr>
              <a:t>). </a:t>
            </a:r>
            <a:endParaRPr lang="ru-RU" sz="1000">
              <a:ea typeface="Calibri"/>
              <a:cs typeface="Calibri"/>
            </a:endParaRPr>
          </a:p>
          <a:p>
            <a:pPr marL="0" indent="0">
              <a:buNone/>
            </a:pPr>
            <a:r>
              <a:rPr lang="ru-RU" sz="1000">
                <a:ea typeface="+mn-lt"/>
                <a:cs typeface="+mn-lt"/>
              </a:rPr>
              <a:t>        # В легенде показывает количество удачных и неудачных (фиолетовый 6, красный 4), </a:t>
            </a:r>
            <a:endParaRPr lang="ru-RU" sz="1000">
              <a:ea typeface="Calibri"/>
              <a:cs typeface="Calibri"/>
            </a:endParaRPr>
          </a:p>
          <a:p>
            <a:pPr marL="0" indent="0">
              <a:buNone/>
            </a:pPr>
            <a:r>
              <a:rPr lang="ru-RU" sz="1000">
                <a:ea typeface="+mn-lt"/>
                <a:cs typeface="+mn-lt"/>
              </a:rPr>
              <a:t>        # в отличие от приведенного скриншота, где фиолетовый 1, красный 0. Но у меня лучше.</a:t>
            </a:r>
            <a:endParaRPr lang="ru-RU" sz="1000">
              <a:ea typeface="Calibri"/>
              <a:cs typeface="Calibri"/>
            </a:endParaRPr>
          </a:p>
          <a:p>
            <a:pPr marL="0" indent="0">
              <a:buNone/>
            </a:pPr>
            <a:r>
              <a:rPr lang="ru-RU" sz="1000">
                <a:ea typeface="+mn-lt"/>
                <a:cs typeface="+mn-lt"/>
              </a:rPr>
              <a:t>        </a:t>
            </a:r>
            <a:r>
              <a:rPr lang="ru-RU" sz="1000" err="1">
                <a:ea typeface="+mn-lt"/>
                <a:cs typeface="+mn-lt"/>
              </a:rPr>
              <a:t>data</a:t>
            </a:r>
            <a:r>
              <a:rPr lang="ru-RU" sz="1000">
                <a:ea typeface="+mn-lt"/>
                <a:cs typeface="+mn-lt"/>
              </a:rPr>
              <a:t> = </a:t>
            </a:r>
            <a:r>
              <a:rPr lang="ru-RU" sz="1000" err="1">
                <a:ea typeface="+mn-lt"/>
                <a:cs typeface="+mn-lt"/>
              </a:rPr>
              <a:t>spacex_df</a:t>
            </a:r>
            <a:r>
              <a:rPr lang="ru-RU" sz="1000">
                <a:ea typeface="+mn-lt"/>
                <a:cs typeface="+mn-lt"/>
              </a:rPr>
              <a:t>[</a:t>
            </a:r>
            <a:r>
              <a:rPr lang="ru-RU" sz="1000" err="1">
                <a:ea typeface="+mn-lt"/>
                <a:cs typeface="+mn-lt"/>
              </a:rPr>
              <a:t>spacex_df</a:t>
            </a:r>
            <a:r>
              <a:rPr lang="ru-RU" sz="1000">
                <a:ea typeface="+mn-lt"/>
                <a:cs typeface="+mn-lt"/>
              </a:rPr>
              <a:t>["Launch </a:t>
            </a:r>
            <a:r>
              <a:rPr lang="ru-RU" sz="1000" err="1">
                <a:ea typeface="+mn-lt"/>
                <a:cs typeface="+mn-lt"/>
              </a:rPr>
              <a:t>Site</a:t>
            </a:r>
            <a:r>
              <a:rPr lang="ru-RU" sz="1000">
                <a:ea typeface="+mn-lt"/>
                <a:cs typeface="+mn-lt"/>
              </a:rPr>
              <a:t>"] == </a:t>
            </a:r>
            <a:r>
              <a:rPr lang="ru-RU" sz="1000" err="1">
                <a:ea typeface="+mn-lt"/>
                <a:cs typeface="+mn-lt"/>
              </a:rPr>
              <a:t>entered_site</a:t>
            </a:r>
            <a:r>
              <a:rPr lang="ru-RU" sz="1000">
                <a:ea typeface="+mn-lt"/>
                <a:cs typeface="+mn-lt"/>
              </a:rPr>
              <a:t>].</a:t>
            </a:r>
            <a:r>
              <a:rPr lang="ru-RU" sz="1000" err="1">
                <a:ea typeface="+mn-lt"/>
                <a:cs typeface="+mn-lt"/>
              </a:rPr>
              <a:t>groupby</a:t>
            </a:r>
            <a:r>
              <a:rPr lang="ru-RU" sz="1000">
                <a:ea typeface="+mn-lt"/>
                <a:cs typeface="+mn-lt"/>
              </a:rPr>
              <a:t>(['</a:t>
            </a:r>
            <a:r>
              <a:rPr lang="ru-RU" sz="1000" err="1">
                <a:ea typeface="+mn-lt"/>
                <a:cs typeface="+mn-lt"/>
              </a:rPr>
              <a:t>class</a:t>
            </a:r>
            <a:r>
              <a:rPr lang="ru-RU" sz="1000">
                <a:ea typeface="+mn-lt"/>
                <a:cs typeface="+mn-lt"/>
              </a:rPr>
              <a:t>'])['</a:t>
            </a:r>
            <a:r>
              <a:rPr lang="ru-RU" sz="1000" err="1">
                <a:ea typeface="+mn-lt"/>
                <a:cs typeface="+mn-lt"/>
              </a:rPr>
              <a:t>class</a:t>
            </a:r>
            <a:r>
              <a:rPr lang="ru-RU" sz="1000">
                <a:ea typeface="+mn-lt"/>
                <a:cs typeface="+mn-lt"/>
              </a:rPr>
              <a:t>'].</a:t>
            </a:r>
            <a:r>
              <a:rPr lang="ru-RU" sz="1000" err="1">
                <a:ea typeface="+mn-lt"/>
                <a:cs typeface="+mn-lt"/>
              </a:rPr>
              <a:t>count</a:t>
            </a:r>
            <a:r>
              <a:rPr lang="ru-RU" sz="1000">
                <a:ea typeface="+mn-lt"/>
                <a:cs typeface="+mn-lt"/>
              </a:rPr>
              <a:t>()  </a:t>
            </a:r>
            <a:endParaRPr lang="ru-RU" sz="1000">
              <a:ea typeface="Calibri"/>
              <a:cs typeface="Calibri"/>
            </a:endParaRPr>
          </a:p>
          <a:p>
            <a:pPr marL="0" indent="0">
              <a:buNone/>
            </a:pPr>
            <a:r>
              <a:rPr lang="ru-RU" sz="1000">
                <a:ea typeface="+mn-lt"/>
                <a:cs typeface="+mn-lt"/>
              </a:rPr>
              <a:t>        </a:t>
            </a:r>
            <a:r>
              <a:rPr lang="ru-RU" sz="1000" err="1">
                <a:ea typeface="+mn-lt"/>
                <a:cs typeface="+mn-lt"/>
              </a:rPr>
              <a:t>fig</a:t>
            </a:r>
            <a:r>
              <a:rPr lang="ru-RU" sz="1000">
                <a:ea typeface="+mn-lt"/>
                <a:cs typeface="+mn-lt"/>
              </a:rPr>
              <a:t> = </a:t>
            </a:r>
            <a:r>
              <a:rPr lang="ru-RU" sz="1000" err="1">
                <a:ea typeface="+mn-lt"/>
                <a:cs typeface="+mn-lt"/>
              </a:rPr>
              <a:t>px.pie</a:t>
            </a:r>
            <a:r>
              <a:rPr lang="ru-RU" sz="1000">
                <a:ea typeface="+mn-lt"/>
                <a:cs typeface="+mn-lt"/>
              </a:rPr>
              <a:t>(</a:t>
            </a:r>
            <a:r>
              <a:rPr lang="ru-RU" sz="1000" err="1">
                <a:ea typeface="+mn-lt"/>
                <a:cs typeface="+mn-lt"/>
              </a:rPr>
              <a:t>data</a:t>
            </a:r>
            <a:r>
              <a:rPr lang="ru-RU" sz="1000">
                <a:ea typeface="+mn-lt"/>
                <a:cs typeface="+mn-lt"/>
              </a:rPr>
              <a:t>, </a:t>
            </a:r>
            <a:r>
              <a:rPr lang="ru-RU" sz="1000" err="1">
                <a:ea typeface="+mn-lt"/>
                <a:cs typeface="+mn-lt"/>
              </a:rPr>
              <a:t>values</a:t>
            </a:r>
            <a:r>
              <a:rPr lang="ru-RU" sz="1000">
                <a:ea typeface="+mn-lt"/>
                <a:cs typeface="+mn-lt"/>
              </a:rPr>
              <a:t>='</a:t>
            </a:r>
            <a:r>
              <a:rPr lang="ru-RU" sz="1000" err="1">
                <a:ea typeface="+mn-lt"/>
                <a:cs typeface="+mn-lt"/>
              </a:rPr>
              <a:t>class</a:t>
            </a:r>
            <a:r>
              <a:rPr lang="ru-RU" sz="1000">
                <a:ea typeface="+mn-lt"/>
                <a:cs typeface="+mn-lt"/>
              </a:rPr>
              <a:t>', </a:t>
            </a:r>
            <a:endParaRPr lang="ru-RU" sz="1000">
              <a:ea typeface="Calibri"/>
              <a:cs typeface="Calibri"/>
            </a:endParaRPr>
          </a:p>
          <a:p>
            <a:pPr marL="0" indent="0">
              <a:buNone/>
            </a:pPr>
            <a:r>
              <a:rPr lang="ru-RU" sz="1000">
                <a:ea typeface="+mn-lt"/>
                <a:cs typeface="+mn-lt"/>
              </a:rPr>
              <a:t>        </a:t>
            </a:r>
            <a:r>
              <a:rPr lang="ru-RU" sz="1000" err="1">
                <a:ea typeface="+mn-lt"/>
                <a:cs typeface="+mn-lt"/>
              </a:rPr>
              <a:t>names</a:t>
            </a:r>
            <a:r>
              <a:rPr lang="ru-RU" sz="1000">
                <a:ea typeface="+mn-lt"/>
                <a:cs typeface="+mn-lt"/>
              </a:rPr>
              <a:t>='</a:t>
            </a:r>
            <a:r>
              <a:rPr lang="ru-RU" sz="1000" err="1">
                <a:ea typeface="+mn-lt"/>
                <a:cs typeface="+mn-lt"/>
              </a:rPr>
              <a:t>class</a:t>
            </a:r>
            <a:r>
              <a:rPr lang="ru-RU" sz="1000">
                <a:ea typeface="+mn-lt"/>
                <a:cs typeface="+mn-lt"/>
              </a:rPr>
              <a:t>', </a:t>
            </a:r>
            <a:endParaRPr lang="ru-RU" sz="1000">
              <a:ea typeface="Calibri"/>
              <a:cs typeface="Calibri"/>
            </a:endParaRPr>
          </a:p>
          <a:p>
            <a:pPr marL="0" indent="0">
              <a:buNone/>
            </a:pPr>
            <a:r>
              <a:rPr lang="ru-RU" sz="1000">
                <a:ea typeface="+mn-lt"/>
                <a:cs typeface="+mn-lt"/>
              </a:rPr>
              <a:t>        </a:t>
            </a:r>
            <a:r>
              <a:rPr lang="ru-RU" sz="1000" err="1">
                <a:ea typeface="+mn-lt"/>
                <a:cs typeface="+mn-lt"/>
              </a:rPr>
              <a:t>title</a:t>
            </a:r>
            <a:r>
              <a:rPr lang="ru-RU" sz="1000">
                <a:ea typeface="+mn-lt"/>
                <a:cs typeface="+mn-lt"/>
              </a:rPr>
              <a:t>='</a:t>
            </a:r>
            <a:r>
              <a:rPr lang="ru-RU" sz="1000" err="1">
                <a:ea typeface="+mn-lt"/>
                <a:cs typeface="+mn-lt"/>
              </a:rPr>
              <a:t>Totall</a:t>
            </a:r>
            <a:r>
              <a:rPr lang="ru-RU" sz="1000">
                <a:ea typeface="+mn-lt"/>
                <a:cs typeface="+mn-lt"/>
              </a:rPr>
              <a:t> </a:t>
            </a:r>
            <a:r>
              <a:rPr lang="ru-RU" sz="1000" err="1">
                <a:ea typeface="+mn-lt"/>
                <a:cs typeface="+mn-lt"/>
              </a:rPr>
              <a:t>success</a:t>
            </a:r>
            <a:r>
              <a:rPr lang="ru-RU" sz="1000">
                <a:ea typeface="+mn-lt"/>
                <a:cs typeface="+mn-lt"/>
              </a:rPr>
              <a:t> </a:t>
            </a:r>
            <a:r>
              <a:rPr lang="ru-RU" sz="1000" err="1">
                <a:ea typeface="+mn-lt"/>
                <a:cs typeface="+mn-lt"/>
              </a:rPr>
              <a:t>launches</a:t>
            </a:r>
            <a:r>
              <a:rPr lang="ru-RU" sz="1000">
                <a:ea typeface="+mn-lt"/>
                <a:cs typeface="+mn-lt"/>
              </a:rPr>
              <a:t> </a:t>
            </a:r>
            <a:r>
              <a:rPr lang="ru-RU" sz="1000" err="1">
                <a:ea typeface="+mn-lt"/>
                <a:cs typeface="+mn-lt"/>
              </a:rPr>
              <a:t>by</a:t>
            </a:r>
            <a:r>
              <a:rPr lang="ru-RU" sz="1000">
                <a:ea typeface="+mn-lt"/>
                <a:cs typeface="+mn-lt"/>
              </a:rPr>
              <a:t> '+</a:t>
            </a:r>
            <a:r>
              <a:rPr lang="ru-RU" sz="1000" err="1">
                <a:ea typeface="+mn-lt"/>
                <a:cs typeface="+mn-lt"/>
              </a:rPr>
              <a:t>entered_site</a:t>
            </a:r>
            <a:r>
              <a:rPr lang="ru-RU" sz="1000">
                <a:ea typeface="+mn-lt"/>
                <a:cs typeface="+mn-lt"/>
              </a:rPr>
              <a:t>)</a:t>
            </a:r>
            <a:endParaRPr lang="ru-RU" sz="1000">
              <a:ea typeface="Calibri"/>
              <a:cs typeface="Calibri"/>
            </a:endParaRPr>
          </a:p>
          <a:p>
            <a:pPr marL="0" indent="0">
              <a:buNone/>
            </a:pPr>
            <a:r>
              <a:rPr lang="ru-RU" sz="1000">
                <a:ea typeface="+mn-lt"/>
                <a:cs typeface="+mn-lt"/>
              </a:rPr>
              <a:t>        </a:t>
            </a:r>
            <a:r>
              <a:rPr lang="ru-RU" sz="1000" err="1">
                <a:ea typeface="+mn-lt"/>
                <a:cs typeface="+mn-lt"/>
              </a:rPr>
              <a:t>return</a:t>
            </a:r>
            <a:r>
              <a:rPr lang="ru-RU" sz="1000">
                <a:ea typeface="+mn-lt"/>
                <a:cs typeface="+mn-lt"/>
              </a:rPr>
              <a:t> </a:t>
            </a:r>
            <a:r>
              <a:rPr lang="ru-RU" sz="1000" err="1">
                <a:ea typeface="+mn-lt"/>
                <a:cs typeface="+mn-lt"/>
              </a:rPr>
              <a:t>fig</a:t>
            </a:r>
            <a:endParaRPr lang="ru-RU" sz="1000">
              <a:ea typeface="Calibri"/>
              <a:cs typeface="Calibri"/>
            </a:endParaRPr>
          </a:p>
          <a:p>
            <a:pPr marL="0" indent="0">
              <a:buNone/>
            </a:pPr>
            <a:endParaRPr lang="ru-RU" sz="1200">
              <a:ea typeface="Calibri"/>
              <a:cs typeface="Calibri"/>
            </a:endParaRPr>
          </a:p>
        </p:txBody>
      </p:sp>
    </p:spTree>
    <p:extLst>
      <p:ext uri="{BB962C8B-B14F-4D97-AF65-F5344CB8AC3E}">
        <p14:creationId xmlns:p14="http://schemas.microsoft.com/office/powerpoint/2010/main" val="2808466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5356754"/>
          </a:xfrm>
          <a:prstGeom prst="rect">
            <a:avLst/>
          </a:prstGeom>
        </p:spPr>
        <p:txBody>
          <a:bodyPr lIns="91440" tIns="45720" rIns="91440" bIns="45720" anchor="t"/>
          <a:lstStyle/>
          <a:p>
            <a:pPr marL="0" indent="0">
              <a:buNone/>
            </a:pPr>
            <a:r>
              <a:rPr lang="en-US" sz="2000">
                <a:solidFill>
                  <a:schemeClr val="accent3">
                    <a:lumMod val="25000"/>
                  </a:schemeClr>
                </a:solidFill>
                <a:latin typeface="Calibri"/>
                <a:ea typeface="Source Sans Pro"/>
                <a:cs typeface="Calibri"/>
              </a:rPr>
              <a:t>In this project we work with SpaceX launch data that is gathered from an API, specifically the SpaceX REST API.  This API give us data about launches, including information about the rocket used,  payload delivered, launch specifications, landing specifications, and landing outcome. </a:t>
            </a:r>
            <a:endParaRPr lang="en-US" sz="2000">
              <a:solidFill>
                <a:schemeClr val="accent3">
                  <a:lumMod val="25000"/>
                </a:schemeClr>
              </a:solidFill>
              <a:latin typeface="Calibri"/>
              <a:ea typeface="Calibri"/>
              <a:cs typeface="Calibri"/>
            </a:endParaRPr>
          </a:p>
          <a:p>
            <a:pPr marL="0" indent="0">
              <a:buNone/>
            </a:pPr>
            <a:r>
              <a:rPr lang="en-US" sz="2000">
                <a:solidFill>
                  <a:schemeClr val="accent3">
                    <a:lumMod val="25000"/>
                  </a:schemeClr>
                </a:solidFill>
                <a:latin typeface="Calibri"/>
                <a:ea typeface="Source Sans Pro"/>
                <a:cs typeface="Calibri"/>
              </a:rPr>
              <a:t>The SpaceX REST API endpoints, or URL, starts with api.spacexdata.com/v4/. </a:t>
            </a:r>
            <a:endParaRPr lang="en-US" sz="2000">
              <a:solidFill>
                <a:schemeClr val="accent3">
                  <a:lumMod val="25000"/>
                </a:schemeClr>
              </a:solidFill>
              <a:latin typeface="Calibri"/>
              <a:ea typeface="Calibri" panose="020F0502020204030204"/>
              <a:cs typeface="Calibri"/>
            </a:endParaRPr>
          </a:p>
          <a:p>
            <a:pPr marL="0" indent="0">
              <a:buNone/>
            </a:pPr>
            <a:r>
              <a:rPr lang="en-US" sz="2000">
                <a:solidFill>
                  <a:schemeClr val="accent3">
                    <a:lumMod val="25000"/>
                  </a:schemeClr>
                </a:solidFill>
                <a:latin typeface="Calibri"/>
                <a:ea typeface="Source Sans Pro"/>
                <a:cs typeface="Calibri"/>
              </a:rPr>
              <a:t>We have the different end points, for example:  /capsules  and /cores </a:t>
            </a:r>
            <a:endParaRPr lang="en-US" sz="2000">
              <a:solidFill>
                <a:schemeClr val="accent3">
                  <a:lumMod val="25000"/>
                </a:schemeClr>
              </a:solidFill>
              <a:latin typeface="Calibri"/>
              <a:ea typeface="Calibri"/>
              <a:cs typeface="Calibri"/>
            </a:endParaRPr>
          </a:p>
          <a:p>
            <a:pPr marL="0" indent="0">
              <a:buNone/>
            </a:pPr>
            <a:r>
              <a:rPr lang="en-US" sz="2000">
                <a:solidFill>
                  <a:schemeClr val="accent3">
                    <a:lumMod val="25000"/>
                  </a:schemeClr>
                </a:solidFill>
                <a:latin typeface="Calibri"/>
                <a:ea typeface="Source Sans Pro"/>
                <a:cs typeface="Calibri"/>
              </a:rPr>
              <a:t>We work with the endpoint api.spacexdata.com/v4/launches/past. </a:t>
            </a:r>
            <a:endParaRPr lang="en-US" sz="2000">
              <a:solidFill>
                <a:schemeClr val="accent3">
                  <a:lumMod val="25000"/>
                </a:schemeClr>
              </a:solidFill>
              <a:latin typeface="Calibri"/>
              <a:ea typeface="Calibri" panose="020F0502020204030204"/>
              <a:cs typeface="Calibri"/>
            </a:endParaRPr>
          </a:p>
          <a:p>
            <a:pPr marL="0" indent="0">
              <a:buNone/>
            </a:pPr>
            <a:r>
              <a:rPr lang="en-US" sz="2000">
                <a:solidFill>
                  <a:schemeClr val="accent3">
                    <a:lumMod val="25000"/>
                  </a:schemeClr>
                </a:solidFill>
                <a:latin typeface="Calibri"/>
                <a:ea typeface="Source Sans Pro"/>
                <a:cs typeface="Calibri"/>
              </a:rPr>
              <a:t>We use this URL to target a specific endpoint of the API to get past launch data. </a:t>
            </a:r>
            <a:endParaRPr lang="en-US" sz="2000">
              <a:solidFill>
                <a:schemeClr val="accent3">
                  <a:lumMod val="25000"/>
                </a:schemeClr>
              </a:solidFill>
              <a:latin typeface="Calibri"/>
              <a:ea typeface="Calibri" panose="020F0502020204030204"/>
              <a:cs typeface="Calibri"/>
            </a:endParaRPr>
          </a:p>
          <a:p>
            <a:pPr marL="0" indent="0">
              <a:buNone/>
            </a:pPr>
            <a:r>
              <a:rPr lang="en-US" sz="2000">
                <a:solidFill>
                  <a:schemeClr val="accent3">
                    <a:lumMod val="25000"/>
                  </a:schemeClr>
                </a:solidFill>
                <a:latin typeface="Calibri"/>
                <a:ea typeface="Source Sans Pro"/>
                <a:cs typeface="Calibri"/>
              </a:rPr>
              <a:t>We perform a get request using the requests library to obtain the launch data, which we use to get the data from the API. </a:t>
            </a:r>
            <a:endParaRPr lang="en-US" sz="2000">
              <a:solidFill>
                <a:schemeClr val="accent3">
                  <a:lumMod val="25000"/>
                </a:schemeClr>
              </a:solidFill>
              <a:latin typeface="Calibri"/>
              <a:ea typeface="Calibri"/>
              <a:cs typeface="Calibri"/>
            </a:endParaRPr>
          </a:p>
          <a:p>
            <a:pPr marL="0" indent="0">
              <a:buNone/>
            </a:pPr>
            <a:r>
              <a:rPr lang="en-US" sz="2000">
                <a:solidFill>
                  <a:schemeClr val="accent3">
                    <a:lumMod val="25000"/>
                  </a:schemeClr>
                </a:solidFill>
                <a:latin typeface="Calibri"/>
                <a:ea typeface="Source Sans Pro"/>
                <a:cs typeface="Calibri"/>
              </a:rPr>
              <a:t>This result can be viewed by calling the .</a:t>
            </a:r>
            <a:r>
              <a:rPr lang="en-US" sz="2000" err="1">
                <a:solidFill>
                  <a:schemeClr val="accent3">
                    <a:lumMod val="25000"/>
                  </a:schemeClr>
                </a:solidFill>
                <a:latin typeface="Calibri"/>
                <a:ea typeface="Source Sans Pro"/>
                <a:cs typeface="Calibri"/>
              </a:rPr>
              <a:t>json</a:t>
            </a:r>
            <a:r>
              <a:rPr lang="en-US" sz="2000">
                <a:solidFill>
                  <a:schemeClr val="accent3">
                    <a:lumMod val="25000"/>
                  </a:schemeClr>
                </a:solidFill>
                <a:latin typeface="Calibri"/>
                <a:ea typeface="Source Sans Pro"/>
                <a:cs typeface="Calibri"/>
              </a:rPr>
              <a:t>() method. </a:t>
            </a:r>
            <a:endParaRPr lang="en-US" sz="2000">
              <a:solidFill>
                <a:schemeClr val="accent3">
                  <a:lumMod val="25000"/>
                </a:schemeClr>
              </a:solidFill>
              <a:latin typeface="Calibri"/>
              <a:ea typeface="Calibri" panose="020F0502020204030204"/>
              <a:cs typeface="Calibri"/>
            </a:endParaRPr>
          </a:p>
          <a:p>
            <a:pPr marL="0" indent="0">
              <a:buNone/>
            </a:pPr>
            <a:r>
              <a:rPr lang="en-US" sz="2000">
                <a:solidFill>
                  <a:schemeClr val="accent3">
                    <a:lumMod val="25000"/>
                  </a:schemeClr>
                </a:solidFill>
                <a:latin typeface="Calibri"/>
                <a:ea typeface="Source Sans Pro"/>
                <a:cs typeface="Calibri"/>
              </a:rPr>
              <a:t>Our response will be in the form of a JSON, specifically a list of JSON objects. </a:t>
            </a:r>
            <a:endParaRPr lang="en-US" sz="2000">
              <a:solidFill>
                <a:schemeClr val="accent3">
                  <a:lumMod val="25000"/>
                </a:schemeClr>
              </a:solidFill>
              <a:latin typeface="Calibri"/>
              <a:ea typeface="Calibri" panose="020F0502020204030204"/>
              <a:cs typeface="Calibri"/>
            </a:endParaRPr>
          </a:p>
          <a:p>
            <a:pPr marL="0" indent="0">
              <a:buNone/>
            </a:pPr>
            <a:r>
              <a:rPr lang="en-US" sz="2000">
                <a:solidFill>
                  <a:schemeClr val="accent3">
                    <a:lumMod val="25000"/>
                  </a:schemeClr>
                </a:solidFill>
                <a:latin typeface="Calibri"/>
                <a:ea typeface="Source Sans Pro"/>
                <a:cs typeface="Calibri"/>
              </a:rPr>
              <a:t>Specifically, we have a list of JSON objects which each represent a launch. </a:t>
            </a:r>
            <a:endParaRPr lang="en-US" sz="2000">
              <a:solidFill>
                <a:schemeClr val="accent3">
                  <a:lumMod val="25000"/>
                </a:schemeClr>
              </a:solidFill>
              <a:latin typeface="Calibri"/>
              <a:ea typeface="Calibri" panose="020F0502020204030204"/>
              <a:cs typeface="Calibri"/>
            </a:endParaRPr>
          </a:p>
          <a:p>
            <a:pPr marL="0" indent="0">
              <a:buNone/>
            </a:pPr>
            <a:r>
              <a:rPr lang="en-US" sz="2000">
                <a:solidFill>
                  <a:schemeClr val="accent3">
                    <a:lumMod val="25000"/>
                  </a:schemeClr>
                </a:solidFill>
                <a:latin typeface="Calibri"/>
                <a:ea typeface="Source Sans Pro"/>
                <a:cs typeface="Calibri"/>
              </a:rPr>
              <a:t>To convert this JSON to a </a:t>
            </a:r>
            <a:r>
              <a:rPr lang="en-US" sz="2000" err="1">
                <a:solidFill>
                  <a:schemeClr val="accent3">
                    <a:lumMod val="25000"/>
                  </a:schemeClr>
                </a:solidFill>
                <a:latin typeface="Calibri"/>
                <a:ea typeface="Source Sans Pro"/>
                <a:cs typeface="Calibri"/>
              </a:rPr>
              <a:t>dataframe</a:t>
            </a:r>
            <a:r>
              <a:rPr lang="en-US" sz="2000">
                <a:solidFill>
                  <a:schemeClr val="accent3">
                    <a:lumMod val="25000"/>
                  </a:schemeClr>
                </a:solidFill>
                <a:latin typeface="Calibri"/>
                <a:ea typeface="Source Sans Pro"/>
                <a:cs typeface="Calibri"/>
              </a:rPr>
              <a:t>, we can use the </a:t>
            </a:r>
            <a:r>
              <a:rPr lang="en-US" sz="2000" err="1">
                <a:solidFill>
                  <a:schemeClr val="accent3">
                    <a:lumMod val="25000"/>
                  </a:schemeClr>
                </a:solidFill>
                <a:latin typeface="Calibri"/>
                <a:ea typeface="Source Sans Pro"/>
                <a:cs typeface="Calibri"/>
              </a:rPr>
              <a:t>json_normalize</a:t>
            </a:r>
            <a:r>
              <a:rPr lang="en-US" sz="2000">
                <a:solidFill>
                  <a:schemeClr val="accent3">
                    <a:lumMod val="25000"/>
                  </a:schemeClr>
                </a:solidFill>
                <a:latin typeface="Calibri"/>
                <a:ea typeface="Source Sans Pro"/>
                <a:cs typeface="Calibri"/>
              </a:rPr>
              <a:t> function. </a:t>
            </a:r>
            <a:endParaRPr lang="en-US" sz="2000">
              <a:solidFill>
                <a:schemeClr val="accent3">
                  <a:lumMod val="25000"/>
                </a:schemeClr>
              </a:solidFill>
              <a:latin typeface="Calibri"/>
              <a:ea typeface="Calibri" panose="020F0502020204030204"/>
              <a:cs typeface="Calibri"/>
            </a:endParaRPr>
          </a:p>
          <a:p>
            <a:pPr marL="0" indent="0">
              <a:buNone/>
            </a:pPr>
            <a:r>
              <a:rPr lang="en-US" sz="2000">
                <a:solidFill>
                  <a:schemeClr val="accent3">
                    <a:lumMod val="25000"/>
                  </a:schemeClr>
                </a:solidFill>
                <a:latin typeface="Calibri"/>
                <a:ea typeface="Source Sans Pro"/>
                <a:cs typeface="Calibri"/>
              </a:rPr>
              <a:t>This function will allow us to “normalize” the structured </a:t>
            </a:r>
            <a:r>
              <a:rPr lang="en-US" sz="2000" err="1">
                <a:solidFill>
                  <a:schemeClr val="accent3">
                    <a:lumMod val="25000"/>
                  </a:schemeClr>
                </a:solidFill>
                <a:latin typeface="Calibri"/>
                <a:ea typeface="Source Sans Pro"/>
                <a:cs typeface="Calibri"/>
              </a:rPr>
              <a:t>json</a:t>
            </a:r>
            <a:r>
              <a:rPr lang="en-US" sz="2000">
                <a:solidFill>
                  <a:schemeClr val="accent3">
                    <a:lumMod val="25000"/>
                  </a:schemeClr>
                </a:solidFill>
                <a:latin typeface="Calibri"/>
                <a:ea typeface="Source Sans Pro"/>
                <a:cs typeface="Calibri"/>
              </a:rPr>
              <a:t> data into a flat table. </a:t>
            </a:r>
            <a:endParaRPr lang="en-US" sz="2000">
              <a:solidFill>
                <a:schemeClr val="accent3">
                  <a:lumMod val="25000"/>
                </a:schemeClr>
              </a:solidFill>
              <a:latin typeface="Calibri"/>
              <a:ea typeface="Calibri" panose="020F0502020204030204"/>
              <a:cs typeface="Calibri"/>
            </a:endParaRPr>
          </a:p>
          <a:p>
            <a:pPr marL="0" indent="0">
              <a:buNone/>
            </a:pPr>
            <a:endParaRPr lang="en-US" sz="2000">
              <a:solidFill>
                <a:schemeClr val="accent3">
                  <a:lumMod val="25000"/>
                </a:schemeClr>
              </a:solidFill>
              <a:latin typeface="Calibri"/>
              <a:ea typeface="Source Sans Pro"/>
              <a:cs typeface="Calibri"/>
            </a:endParaRPr>
          </a:p>
          <a:p>
            <a:pPr marL="0" indent="0">
              <a:buNone/>
            </a:pPr>
            <a:endParaRPr lang="en-US" sz="2000">
              <a:ea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8BB17E-D746-1128-9905-0AAA7E6D3B68}"/>
              </a:ext>
            </a:extLst>
          </p:cNvPr>
          <p:cNvSpPr>
            <a:spLocks noGrp="1"/>
          </p:cNvSpPr>
          <p:nvPr>
            <p:ph type="title"/>
          </p:nvPr>
        </p:nvSpPr>
        <p:spPr>
          <a:xfrm>
            <a:off x="838200" y="365125"/>
            <a:ext cx="10515600" cy="524487"/>
          </a:xfrm>
        </p:spPr>
        <p:txBody>
          <a:bodyPr lIns="91440" tIns="45720" rIns="91440" bIns="45720" anchor="t"/>
          <a:lstStyle/>
          <a:p>
            <a:pPr>
              <a:spcBef>
                <a:spcPts val="1000"/>
              </a:spcBef>
            </a:pPr>
            <a:r>
              <a:rPr lang="en-US" sz="1800">
                <a:solidFill>
                  <a:schemeClr val="accent3">
                    <a:lumMod val="25000"/>
                  </a:schemeClr>
                </a:solidFill>
                <a:latin typeface="Source Sans Pro"/>
                <a:ea typeface="Source Sans Pro"/>
              </a:rPr>
              <a:t>Another popular data source for obtaining Falcon 9 Launch data is web scraping related Wiki pages. </a:t>
            </a:r>
          </a:p>
          <a:p>
            <a:endParaRPr lang="ru-RU" sz="1800">
              <a:ea typeface="Calibri Light"/>
              <a:cs typeface="Calibri Light"/>
            </a:endParaRPr>
          </a:p>
        </p:txBody>
      </p:sp>
      <p:sp>
        <p:nvSpPr>
          <p:cNvPr id="3" name="Объект 2">
            <a:extLst>
              <a:ext uri="{FF2B5EF4-FFF2-40B4-BE49-F238E27FC236}">
                <a16:creationId xmlns:a16="http://schemas.microsoft.com/office/drawing/2014/main" id="{5699A879-F3F0-E014-F145-9C7682998524}"/>
              </a:ext>
            </a:extLst>
          </p:cNvPr>
          <p:cNvSpPr>
            <a:spLocks noGrp="1"/>
          </p:cNvSpPr>
          <p:nvPr>
            <p:ph idx="1"/>
          </p:nvPr>
        </p:nvSpPr>
        <p:spPr>
          <a:xfrm>
            <a:off x="838200" y="887779"/>
            <a:ext cx="10515600" cy="5601800"/>
          </a:xfrm>
        </p:spPr>
        <p:txBody>
          <a:bodyPr lIns="91440" tIns="45720" rIns="91440" bIns="45720" anchor="t"/>
          <a:lstStyle/>
          <a:p>
            <a:pPr marL="0" indent="0">
              <a:buNone/>
            </a:pPr>
            <a:r>
              <a:rPr lang="en-US" sz="1400">
                <a:solidFill>
                  <a:schemeClr val="accent3">
                    <a:lumMod val="25000"/>
                  </a:schemeClr>
                </a:solidFill>
                <a:latin typeface="Calibri"/>
                <a:ea typeface="Source Sans Pro"/>
                <a:cs typeface="Calibri"/>
              </a:rPr>
              <a:t>We use the Python </a:t>
            </a:r>
            <a:r>
              <a:rPr lang="en-US" sz="1400" err="1">
                <a:solidFill>
                  <a:schemeClr val="accent3">
                    <a:lumMod val="25000"/>
                  </a:schemeClr>
                </a:solidFill>
                <a:latin typeface="Calibri"/>
                <a:ea typeface="Source Sans Pro"/>
                <a:cs typeface="Calibri"/>
              </a:rPr>
              <a:t>BeautifulSoup</a:t>
            </a:r>
            <a:r>
              <a:rPr lang="en-US" sz="1400">
                <a:solidFill>
                  <a:schemeClr val="accent3">
                    <a:lumMod val="25000"/>
                  </a:schemeClr>
                </a:solidFill>
                <a:latin typeface="Calibri"/>
                <a:ea typeface="Source Sans Pro"/>
                <a:cs typeface="Calibri"/>
              </a:rPr>
              <a:t> package to web scrape some HTML tables that contain valuable Falcon 9 launch records. </a:t>
            </a:r>
            <a:endParaRPr lang="ru-RU" sz="1400">
              <a:solidFill>
                <a:schemeClr val="accent3">
                  <a:lumMod val="25000"/>
                </a:schemeClr>
              </a:solidFill>
              <a:latin typeface="Calibri"/>
              <a:ea typeface="Calibri"/>
              <a:cs typeface="Calibri"/>
            </a:endParaRPr>
          </a:p>
          <a:p>
            <a:pPr marL="0" indent="0">
              <a:buNone/>
            </a:pPr>
            <a:r>
              <a:rPr lang="en-US" sz="1400">
                <a:solidFill>
                  <a:schemeClr val="accent3">
                    <a:lumMod val="25000"/>
                  </a:schemeClr>
                </a:solidFill>
                <a:latin typeface="Calibri"/>
                <a:ea typeface="Source Sans Pro"/>
                <a:cs typeface="Calibri"/>
              </a:rPr>
              <a:t>Then we need to parse the data from those tables and convert them into a Pandas data frame for further visualization and analysis. </a:t>
            </a:r>
          </a:p>
          <a:p>
            <a:pPr marL="0" indent="0">
              <a:buNone/>
            </a:pPr>
            <a:r>
              <a:rPr lang="en-US" sz="1400">
                <a:solidFill>
                  <a:schemeClr val="accent3">
                    <a:lumMod val="25000"/>
                  </a:schemeClr>
                </a:solidFill>
                <a:latin typeface="Calibri"/>
                <a:ea typeface="Source Sans Pro"/>
                <a:cs typeface="Calibri"/>
              </a:rPr>
              <a:t>We transform this raw data into a clean dataset which provides meaningful data on the situation we are trying to address: </a:t>
            </a:r>
          </a:p>
          <a:p>
            <a:pPr marL="0" indent="0">
              <a:buNone/>
            </a:pPr>
            <a:r>
              <a:rPr lang="en-US" sz="1400">
                <a:solidFill>
                  <a:schemeClr val="accent3">
                    <a:lumMod val="25000"/>
                  </a:schemeClr>
                </a:solidFill>
                <a:latin typeface="Calibri"/>
                <a:ea typeface="Source Sans Pro"/>
                <a:cs typeface="Calibri"/>
              </a:rPr>
              <a:t>Wrangling Data using an API, </a:t>
            </a:r>
          </a:p>
          <a:p>
            <a:pPr marL="0" indent="0">
              <a:buNone/>
            </a:pPr>
            <a:r>
              <a:rPr lang="en-US" sz="1400">
                <a:solidFill>
                  <a:schemeClr val="accent3">
                    <a:lumMod val="25000"/>
                  </a:schemeClr>
                </a:solidFill>
                <a:latin typeface="Calibri"/>
                <a:ea typeface="Source Sans Pro"/>
                <a:cs typeface="Calibri"/>
              </a:rPr>
              <a:t>Sampling Data, and </a:t>
            </a:r>
          </a:p>
          <a:p>
            <a:pPr marL="0" indent="0">
              <a:buNone/>
            </a:pPr>
            <a:r>
              <a:rPr lang="en-US" sz="1400">
                <a:solidFill>
                  <a:schemeClr val="accent3">
                    <a:lumMod val="25000"/>
                  </a:schemeClr>
                </a:solidFill>
                <a:latin typeface="Calibri"/>
                <a:ea typeface="Source Sans Pro"/>
                <a:cs typeface="Calibri"/>
              </a:rPr>
              <a:t>Dealing with Nulls. </a:t>
            </a:r>
          </a:p>
          <a:p>
            <a:pPr marL="0" indent="0">
              <a:buNone/>
            </a:pPr>
            <a:r>
              <a:rPr lang="en-US" sz="1400">
                <a:solidFill>
                  <a:schemeClr val="accent3">
                    <a:lumMod val="25000"/>
                  </a:schemeClr>
                </a:solidFill>
                <a:latin typeface="Calibri"/>
                <a:ea typeface="Source Sans Pro"/>
                <a:cs typeface="Calibri"/>
              </a:rPr>
              <a:t>In some of the columns, like rocket, we have an identification number, not actual data. </a:t>
            </a:r>
          </a:p>
          <a:p>
            <a:pPr marL="0" indent="0">
              <a:buNone/>
            </a:pPr>
            <a:r>
              <a:rPr lang="en-US" sz="1400">
                <a:solidFill>
                  <a:schemeClr val="accent3">
                    <a:lumMod val="25000"/>
                  </a:schemeClr>
                </a:solidFill>
                <a:latin typeface="Calibri"/>
                <a:ea typeface="Source Sans Pro"/>
                <a:cs typeface="Calibri"/>
              </a:rPr>
              <a:t>This means we need to use the API again targeting another endpoint to gather specific data for each ID number. </a:t>
            </a:r>
          </a:p>
          <a:p>
            <a:pPr marL="0" indent="0">
              <a:buNone/>
            </a:pPr>
            <a:r>
              <a:rPr lang="en-US" sz="1400">
                <a:solidFill>
                  <a:schemeClr val="accent3">
                    <a:lumMod val="25000"/>
                  </a:schemeClr>
                </a:solidFill>
                <a:latin typeface="Calibri"/>
                <a:ea typeface="Source Sans Pro"/>
                <a:cs typeface="Calibri"/>
              </a:rPr>
              <a:t>We use auxiliary functions that  will use the following: </a:t>
            </a:r>
          </a:p>
          <a:p>
            <a:pPr marL="0" indent="0">
              <a:buNone/>
            </a:pPr>
            <a:r>
              <a:rPr lang="en-US" sz="1400">
                <a:solidFill>
                  <a:schemeClr val="accent3">
                    <a:lumMod val="25000"/>
                  </a:schemeClr>
                </a:solidFill>
                <a:latin typeface="Calibri"/>
                <a:ea typeface="Source Sans Pro"/>
                <a:cs typeface="Calibri"/>
              </a:rPr>
              <a:t>Booster, </a:t>
            </a:r>
          </a:p>
          <a:p>
            <a:pPr marL="0" indent="0">
              <a:buNone/>
            </a:pPr>
            <a:r>
              <a:rPr lang="en-US" sz="1400">
                <a:solidFill>
                  <a:schemeClr val="accent3">
                    <a:lumMod val="25000"/>
                  </a:schemeClr>
                </a:solidFill>
                <a:latin typeface="Calibri"/>
                <a:ea typeface="Source Sans Pro"/>
                <a:cs typeface="Calibri"/>
              </a:rPr>
              <a:t>Launchpad, </a:t>
            </a:r>
          </a:p>
          <a:p>
            <a:pPr marL="0" indent="0">
              <a:buNone/>
            </a:pPr>
            <a:r>
              <a:rPr lang="en-US" sz="1400">
                <a:solidFill>
                  <a:schemeClr val="accent3">
                    <a:lumMod val="25000"/>
                  </a:schemeClr>
                </a:solidFill>
                <a:latin typeface="Calibri"/>
                <a:ea typeface="Source Sans Pro"/>
                <a:cs typeface="Calibri"/>
              </a:rPr>
              <a:t>payload, and </a:t>
            </a:r>
          </a:p>
          <a:p>
            <a:pPr marL="0" indent="0">
              <a:buNone/>
            </a:pPr>
            <a:r>
              <a:rPr lang="en-US" sz="1400">
                <a:solidFill>
                  <a:schemeClr val="accent3">
                    <a:lumMod val="25000"/>
                  </a:schemeClr>
                </a:solidFill>
                <a:latin typeface="Calibri"/>
                <a:ea typeface="Source Sans Pro"/>
                <a:cs typeface="Calibri"/>
              </a:rPr>
              <a:t>core. </a:t>
            </a:r>
          </a:p>
          <a:p>
            <a:pPr marL="0" indent="0">
              <a:buNone/>
            </a:pPr>
            <a:r>
              <a:rPr lang="en-US" sz="1400">
                <a:solidFill>
                  <a:schemeClr val="accent3">
                    <a:lumMod val="25000"/>
                  </a:schemeClr>
                </a:solidFill>
                <a:latin typeface="Calibri"/>
                <a:ea typeface="Source Sans Pro"/>
                <a:cs typeface="Calibri"/>
              </a:rPr>
              <a:t>The data stored in lists and used to create our dataset. </a:t>
            </a:r>
          </a:p>
          <a:p>
            <a:pPr marL="0" indent="0">
              <a:buNone/>
            </a:pPr>
            <a:r>
              <a:rPr lang="en-US" sz="1400">
                <a:solidFill>
                  <a:schemeClr val="accent3">
                    <a:lumMod val="25000"/>
                  </a:schemeClr>
                </a:solidFill>
                <a:latin typeface="Calibri"/>
                <a:ea typeface="Source Sans Pro"/>
                <a:cs typeface="Calibri"/>
              </a:rPr>
              <a:t>Another issue we have is that the launch data we have includes data for the Falcon 1 booster whereas we only want falcon 9. We filter the data to remove Falcon 1 launches. </a:t>
            </a:r>
          </a:p>
          <a:p>
            <a:pPr marL="0" indent="0">
              <a:buNone/>
            </a:pPr>
            <a:r>
              <a:rPr lang="en-US" sz="1400">
                <a:solidFill>
                  <a:schemeClr val="accent3">
                    <a:lumMod val="25000"/>
                  </a:schemeClr>
                </a:solidFill>
                <a:latin typeface="Calibri"/>
                <a:ea typeface="Source Sans Pro"/>
                <a:cs typeface="Calibri"/>
              </a:rPr>
              <a:t>Finally, not all gathered data is perfect. We replace the null values in </a:t>
            </a:r>
            <a:r>
              <a:rPr lang="en-US" sz="1400" err="1">
                <a:solidFill>
                  <a:schemeClr val="accent3">
                    <a:lumMod val="25000"/>
                  </a:schemeClr>
                </a:solidFill>
                <a:latin typeface="Calibri"/>
                <a:ea typeface="Source Sans Pro"/>
                <a:cs typeface="Calibri"/>
              </a:rPr>
              <a:t>PayloadMass</a:t>
            </a:r>
            <a:r>
              <a:rPr lang="en-US" sz="1400">
                <a:solidFill>
                  <a:schemeClr val="accent3">
                    <a:lumMod val="25000"/>
                  </a:schemeClr>
                </a:solidFill>
                <a:latin typeface="Calibri"/>
                <a:ea typeface="Source Sans Pro"/>
                <a:cs typeface="Calibri"/>
              </a:rPr>
              <a:t> with the mean of the </a:t>
            </a:r>
            <a:r>
              <a:rPr lang="en-US" sz="1400" err="1">
                <a:solidFill>
                  <a:schemeClr val="accent3">
                    <a:lumMod val="25000"/>
                  </a:schemeClr>
                </a:solidFill>
                <a:latin typeface="Calibri"/>
                <a:ea typeface="Source Sans Pro"/>
                <a:cs typeface="Calibri"/>
              </a:rPr>
              <a:t>PayloadMass</a:t>
            </a:r>
            <a:r>
              <a:rPr lang="en-US" sz="1400">
                <a:solidFill>
                  <a:schemeClr val="accent3">
                    <a:lumMod val="25000"/>
                  </a:schemeClr>
                </a:solidFill>
                <a:latin typeface="Calibri"/>
                <a:ea typeface="Source Sans Pro"/>
                <a:cs typeface="Calibri"/>
              </a:rPr>
              <a:t> data. We leave the column </a:t>
            </a:r>
            <a:r>
              <a:rPr lang="en-US" sz="1400" err="1">
                <a:solidFill>
                  <a:schemeClr val="accent3">
                    <a:lumMod val="25000"/>
                  </a:schemeClr>
                </a:solidFill>
                <a:latin typeface="Calibri"/>
                <a:ea typeface="Source Sans Pro"/>
                <a:cs typeface="Calibri"/>
              </a:rPr>
              <a:t>LandingPad</a:t>
            </a:r>
            <a:r>
              <a:rPr lang="en-US" sz="1400">
                <a:solidFill>
                  <a:schemeClr val="accent3">
                    <a:lumMod val="25000"/>
                  </a:schemeClr>
                </a:solidFill>
                <a:latin typeface="Calibri"/>
                <a:ea typeface="Source Sans Pro"/>
                <a:cs typeface="Calibri"/>
              </a:rPr>
              <a:t> with NULL values, as it is represented when a landing pad is not used. </a:t>
            </a:r>
          </a:p>
          <a:p>
            <a:endParaRPr lang="en-US" sz="2200">
              <a:latin typeface="Abadi"/>
            </a:endParaRPr>
          </a:p>
          <a:p>
            <a:endParaRPr lang="ru-RU">
              <a:ea typeface="Calibri"/>
              <a:cs typeface="Calibri"/>
            </a:endParaRPr>
          </a:p>
        </p:txBody>
      </p:sp>
    </p:spTree>
    <p:extLst>
      <p:ext uri="{BB962C8B-B14F-4D97-AF65-F5344CB8AC3E}">
        <p14:creationId xmlns:p14="http://schemas.microsoft.com/office/powerpoint/2010/main" val="174421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4DC8E1-0ED0-9CC1-4299-05A8EDE36758}"/>
              </a:ext>
            </a:extLst>
          </p:cNvPr>
          <p:cNvSpPr>
            <a:spLocks noGrp="1"/>
          </p:cNvSpPr>
          <p:nvPr>
            <p:ph type="title"/>
          </p:nvPr>
        </p:nvSpPr>
        <p:spPr>
          <a:xfrm>
            <a:off x="838200" y="365125"/>
            <a:ext cx="10515600" cy="407256"/>
          </a:xfrm>
        </p:spPr>
        <p:txBody>
          <a:bodyPr lIns="91440" tIns="45720" rIns="91440" bIns="45720" anchor="t"/>
          <a:lstStyle/>
          <a:p>
            <a:r>
              <a:rPr lang="en-US" sz="1800">
                <a:solidFill>
                  <a:schemeClr val="bg2">
                    <a:lumMod val="50000"/>
                  </a:schemeClr>
                </a:solidFill>
                <a:latin typeface="Consolas"/>
              </a:rPr>
              <a:t>The following </a:t>
            </a:r>
            <a:r>
              <a:rPr lang="en-US" sz="1800" err="1">
                <a:solidFill>
                  <a:schemeClr val="bg2">
                    <a:lumMod val="50000"/>
                  </a:schemeClr>
                </a:solidFill>
                <a:latin typeface="Consolas"/>
              </a:rPr>
              <a:t>Dataframe</a:t>
            </a:r>
            <a:r>
              <a:rPr lang="en-US" sz="1800">
                <a:solidFill>
                  <a:schemeClr val="bg2">
                    <a:lumMod val="50000"/>
                  </a:schemeClr>
                </a:solidFill>
                <a:latin typeface="Consolas"/>
              </a:rPr>
              <a:t> have been collected.</a:t>
            </a:r>
          </a:p>
          <a:p>
            <a:endParaRPr lang="ru-RU">
              <a:ea typeface="Calibri Light"/>
              <a:cs typeface="Calibri Light"/>
            </a:endParaRPr>
          </a:p>
        </p:txBody>
      </p:sp>
      <p:pic>
        <p:nvPicPr>
          <p:cNvPr id="4" name="Объект 3" descr="Изображение выглядит как текст, снимок экрана, Шрифт, число&#10;&#10;Содержимое, созданное ИИ, может быть неверным.">
            <a:extLst>
              <a:ext uri="{FF2B5EF4-FFF2-40B4-BE49-F238E27FC236}">
                <a16:creationId xmlns:a16="http://schemas.microsoft.com/office/drawing/2014/main" id="{F3F8A2CC-C607-7565-2BD3-C3BC79C53542}"/>
              </a:ext>
            </a:extLst>
          </p:cNvPr>
          <p:cNvPicPr>
            <a:picLocks noGrp="1" noChangeAspect="1"/>
          </p:cNvPicPr>
          <p:nvPr>
            <p:ph idx="1"/>
          </p:nvPr>
        </p:nvPicPr>
        <p:blipFill>
          <a:blip r:embed="rId2"/>
          <a:stretch>
            <a:fillRect/>
          </a:stretch>
        </p:blipFill>
        <p:spPr>
          <a:xfrm>
            <a:off x="2384196" y="1210164"/>
            <a:ext cx="7423608" cy="4966799"/>
          </a:xfrm>
        </p:spPr>
      </p:pic>
    </p:spTree>
    <p:extLst>
      <p:ext uri="{BB962C8B-B14F-4D97-AF65-F5344CB8AC3E}">
        <p14:creationId xmlns:p14="http://schemas.microsoft.com/office/powerpoint/2010/main" val="1426156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861311" y="6279573"/>
            <a:ext cx="2743200" cy="401638"/>
          </a:xfrm>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78109" y="1411288"/>
            <a:ext cx="6516077" cy="5349875"/>
          </a:xfrm>
          <a:prstGeom prst="rect">
            <a:avLst/>
          </a:prstGeom>
          <a:ln>
            <a:solidFill>
              <a:srgbClr val="0B49CB"/>
            </a:solidFill>
            <a:prstDash val="dash"/>
          </a:ln>
        </p:spPr>
        <p:txBody>
          <a:bodyPr vert="horz" lIns="91440" tIns="45720" rIns="91440" bIns="45720" rtlCol="0" anchor="t">
            <a:normAutofit/>
          </a:bodyPr>
          <a:lstStyle/>
          <a:p>
            <a:pPr>
              <a:buNone/>
            </a:pPr>
            <a:endParaRPr lang="en-US" sz="1200">
              <a:solidFill>
                <a:schemeClr val="accent3">
                  <a:lumMod val="25000"/>
                </a:schemeClr>
              </a:solidFill>
              <a:ea typeface="Calibri"/>
              <a:cs typeface="Calibri"/>
            </a:endParaRPr>
          </a:p>
          <a:p>
            <a:pPr>
              <a:buNone/>
            </a:pPr>
            <a:endParaRPr lang="en-US" sz="1200">
              <a:solidFill>
                <a:schemeClr val="accent3">
                  <a:lumMod val="25000"/>
                </a:schemeClr>
              </a:solidFill>
              <a:latin typeface="Calibri"/>
              <a:ea typeface="Calibri"/>
              <a:cs typeface="Calibri"/>
            </a:endParaRPr>
          </a:p>
          <a:p>
            <a:pPr marL="0" indent="0">
              <a:buNone/>
            </a:pPr>
            <a:endParaRPr lang="en-US" sz="1200">
              <a:solidFill>
                <a:schemeClr val="accent3">
                  <a:lumMod val="25000"/>
                </a:schemeClr>
              </a:solidFill>
              <a:latin typeface="Source Sans Pro"/>
              <a:ea typeface="Source Sans Pro"/>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ea typeface="+mn-lt"/>
                <a:cs typeface="+mn-lt"/>
              </a:rPr>
              <a:t>SpaceX offers a public API from where data can be obtained</a:t>
            </a:r>
            <a:endParaRPr lang="ru-RU">
              <a:solidFill>
                <a:schemeClr val="accent3">
                  <a:lumMod val="25000"/>
                </a:schemeClr>
              </a:solidFill>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 completed SpaceX API calls notebook </a:t>
            </a:r>
            <a:r>
              <a:rPr lang="en-US" sz="2200">
                <a:solidFill>
                  <a:schemeClr val="accent3">
                    <a:lumMod val="25000"/>
                  </a:schemeClr>
                </a:solidFill>
                <a:ea typeface="+mn-lt"/>
                <a:cs typeface="+mn-lt"/>
              </a:rPr>
              <a:t>https://github.com/Georgii101/Applied-Data-Science-Capstone/blob/main/jupyter-labs-spacex-data-collection-api.ipynb</a:t>
            </a:r>
          </a:p>
          <a:p>
            <a:pPr marL="0" indent="0">
              <a:buNone/>
            </a:pPr>
            <a:endParaRPr lang="en-US">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
        <p:nvSpPr>
          <p:cNvPr id="2" name="Блок-схема: процесс 1">
            <a:extLst>
              <a:ext uri="{FF2B5EF4-FFF2-40B4-BE49-F238E27FC236}">
                <a16:creationId xmlns:a16="http://schemas.microsoft.com/office/drawing/2014/main" id="{90CC1BAA-6CDB-DF7D-786B-FCD1544B6854}"/>
              </a:ext>
            </a:extLst>
          </p:cNvPr>
          <p:cNvSpPr/>
          <p:nvPr/>
        </p:nvSpPr>
        <p:spPr>
          <a:xfrm>
            <a:off x="5609980" y="2644204"/>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3">
                    <a:lumMod val="25000"/>
                  </a:schemeClr>
                </a:solidFill>
                <a:ea typeface="Calibri"/>
                <a:cs typeface="Calibri"/>
              </a:rPr>
              <a:t>Request to the SpaceX API</a:t>
            </a:r>
            <a:endParaRPr lang="ru-RU">
              <a:solidFill>
                <a:schemeClr val="accent3">
                  <a:lumMod val="25000"/>
                </a:schemeClr>
              </a:solidFill>
            </a:endParaRPr>
          </a:p>
        </p:txBody>
      </p:sp>
      <p:sp>
        <p:nvSpPr>
          <p:cNvPr id="7" name="Блок-схема: данные 6">
            <a:extLst>
              <a:ext uri="{FF2B5EF4-FFF2-40B4-BE49-F238E27FC236}">
                <a16:creationId xmlns:a16="http://schemas.microsoft.com/office/drawing/2014/main" id="{F689DCEE-799A-7E42-5805-2D029472D58D}"/>
              </a:ext>
            </a:extLst>
          </p:cNvPr>
          <p:cNvSpPr/>
          <p:nvPr/>
        </p:nvSpPr>
        <p:spPr>
          <a:xfrm>
            <a:off x="5614052" y="1882204"/>
            <a:ext cx="2311399" cy="612648"/>
          </a:xfrm>
          <a:prstGeom prst="flowChartInputOutp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err="1">
                <a:solidFill>
                  <a:schemeClr val="accent3">
                    <a:lumMod val="25000"/>
                  </a:schemeClr>
                </a:solidFill>
                <a:ea typeface="Calibri"/>
                <a:cs typeface="Calibri"/>
              </a:rPr>
              <a:t>spacex_url</a:t>
            </a:r>
            <a:r>
              <a:rPr lang="en-US" sz="1200">
                <a:solidFill>
                  <a:schemeClr val="accent3">
                    <a:lumMod val="25000"/>
                  </a:schemeClr>
                </a:solidFill>
                <a:ea typeface="Calibri"/>
                <a:cs typeface="Calibri"/>
              </a:rPr>
              <a:t>="https://api.spacexdata.com/v4/launches/past"</a:t>
            </a:r>
            <a:endParaRPr lang="ru-RU">
              <a:solidFill>
                <a:schemeClr val="accent3">
                  <a:lumMod val="25000"/>
                </a:schemeClr>
              </a:solidFill>
            </a:endParaRPr>
          </a:p>
        </p:txBody>
      </p:sp>
      <p:sp>
        <p:nvSpPr>
          <p:cNvPr id="9" name="Блок-схема: процесс 8">
            <a:extLst>
              <a:ext uri="{FF2B5EF4-FFF2-40B4-BE49-F238E27FC236}">
                <a16:creationId xmlns:a16="http://schemas.microsoft.com/office/drawing/2014/main" id="{6D7B94BD-AB11-5A6D-35EA-372DF917C8CD}"/>
              </a:ext>
            </a:extLst>
          </p:cNvPr>
          <p:cNvSpPr/>
          <p:nvPr/>
        </p:nvSpPr>
        <p:spPr>
          <a:xfrm>
            <a:off x="5580673" y="3425742"/>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err="1">
                <a:solidFill>
                  <a:schemeClr val="accent3">
                    <a:lumMod val="25000"/>
                  </a:schemeClr>
                </a:solidFill>
                <a:ea typeface="+mn-lt"/>
                <a:cs typeface="+mn-lt"/>
              </a:rPr>
              <a:t>json_normalize</a:t>
            </a:r>
            <a:r>
              <a:rPr lang="en-US" sz="1200">
                <a:solidFill>
                  <a:schemeClr val="accent3">
                    <a:lumMod val="25000"/>
                  </a:schemeClr>
                </a:solidFill>
                <a:ea typeface="+mn-lt"/>
                <a:cs typeface="+mn-lt"/>
              </a:rPr>
              <a:t> </a:t>
            </a:r>
            <a:r>
              <a:rPr lang="en-US" sz="1200" err="1">
                <a:solidFill>
                  <a:schemeClr val="accent3">
                    <a:lumMod val="25000"/>
                  </a:schemeClr>
                </a:solidFill>
                <a:ea typeface="+mn-lt"/>
                <a:cs typeface="+mn-lt"/>
              </a:rPr>
              <a:t>meethod</a:t>
            </a:r>
            <a:r>
              <a:rPr lang="en-US" sz="1200">
                <a:solidFill>
                  <a:schemeClr val="accent3">
                    <a:lumMod val="25000"/>
                  </a:schemeClr>
                </a:solidFill>
                <a:ea typeface="+mn-lt"/>
                <a:cs typeface="+mn-lt"/>
              </a:rPr>
              <a:t> to convert the </a:t>
            </a:r>
            <a:r>
              <a:rPr lang="en-US" sz="1200" err="1">
                <a:solidFill>
                  <a:schemeClr val="accent3">
                    <a:lumMod val="25000"/>
                  </a:schemeClr>
                </a:solidFill>
                <a:ea typeface="+mn-lt"/>
                <a:cs typeface="+mn-lt"/>
              </a:rPr>
              <a:t>json</a:t>
            </a:r>
            <a:r>
              <a:rPr lang="en-US" sz="1200">
                <a:solidFill>
                  <a:schemeClr val="accent3">
                    <a:lumMod val="25000"/>
                  </a:schemeClr>
                </a:solidFill>
                <a:ea typeface="+mn-lt"/>
                <a:cs typeface="+mn-lt"/>
              </a:rPr>
              <a:t> result into a </a:t>
            </a:r>
            <a:r>
              <a:rPr lang="en-US" sz="1200" err="1">
                <a:solidFill>
                  <a:schemeClr val="accent3">
                    <a:lumMod val="25000"/>
                  </a:schemeClr>
                </a:solidFill>
                <a:ea typeface="+mn-lt"/>
                <a:cs typeface="+mn-lt"/>
              </a:rPr>
              <a:t>dataframe</a:t>
            </a:r>
            <a:endParaRPr lang="ru-RU" err="1">
              <a:solidFill>
                <a:schemeClr val="accent3">
                  <a:lumMod val="25000"/>
                </a:schemeClr>
              </a:solidFill>
            </a:endParaRPr>
          </a:p>
        </p:txBody>
      </p:sp>
      <p:sp>
        <p:nvSpPr>
          <p:cNvPr id="11" name="Блок-схема: процесс 10">
            <a:extLst>
              <a:ext uri="{FF2B5EF4-FFF2-40B4-BE49-F238E27FC236}">
                <a16:creationId xmlns:a16="http://schemas.microsoft.com/office/drawing/2014/main" id="{D713C8EA-A045-AE5E-769F-3689F6D00311}"/>
              </a:ext>
            </a:extLst>
          </p:cNvPr>
          <p:cNvSpPr/>
          <p:nvPr/>
        </p:nvSpPr>
        <p:spPr>
          <a:xfrm>
            <a:off x="5580672" y="4197510"/>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rgbClr val="000000"/>
                </a:solidFill>
                <a:ea typeface="+mn-lt"/>
                <a:cs typeface="+mn-lt"/>
              </a:rPr>
              <a:t>take a subset of our </a:t>
            </a:r>
            <a:r>
              <a:rPr lang="en-US" sz="1200" err="1">
                <a:solidFill>
                  <a:srgbClr val="000000"/>
                </a:solidFill>
                <a:ea typeface="+mn-lt"/>
                <a:cs typeface="+mn-lt"/>
              </a:rPr>
              <a:t>dataframe</a:t>
            </a:r>
            <a:r>
              <a:rPr lang="en-US" sz="1200">
                <a:solidFill>
                  <a:srgbClr val="000000"/>
                </a:solidFill>
                <a:ea typeface="+mn-lt"/>
                <a:cs typeface="+mn-lt"/>
              </a:rPr>
              <a:t> keeping only the features we want</a:t>
            </a:r>
            <a:endParaRPr lang="ru-RU" sz="1200"/>
          </a:p>
        </p:txBody>
      </p:sp>
      <p:sp>
        <p:nvSpPr>
          <p:cNvPr id="12" name="Блок-схема: процесс 11">
            <a:extLst>
              <a:ext uri="{FF2B5EF4-FFF2-40B4-BE49-F238E27FC236}">
                <a16:creationId xmlns:a16="http://schemas.microsoft.com/office/drawing/2014/main" id="{4C3C07A6-5694-9CCC-6117-0E398F2AA3A5}"/>
              </a:ext>
            </a:extLst>
          </p:cNvPr>
          <p:cNvSpPr/>
          <p:nvPr/>
        </p:nvSpPr>
        <p:spPr>
          <a:xfrm>
            <a:off x="5580671" y="4930202"/>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rgbClr val="000000"/>
                </a:solidFill>
                <a:ea typeface="Calibri"/>
                <a:cs typeface="Calibri"/>
              </a:rPr>
              <a:t>remove rows with multiple cores </a:t>
            </a:r>
          </a:p>
        </p:txBody>
      </p:sp>
      <p:sp>
        <p:nvSpPr>
          <p:cNvPr id="13" name="Блок-схема: процесс 12">
            <a:extLst>
              <a:ext uri="{FF2B5EF4-FFF2-40B4-BE49-F238E27FC236}">
                <a16:creationId xmlns:a16="http://schemas.microsoft.com/office/drawing/2014/main" id="{6A10064F-B096-A870-1B54-384DEA098D05}"/>
              </a:ext>
            </a:extLst>
          </p:cNvPr>
          <p:cNvSpPr/>
          <p:nvPr/>
        </p:nvSpPr>
        <p:spPr>
          <a:xfrm>
            <a:off x="5580672" y="5672664"/>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accent3">
                    <a:lumMod val="25000"/>
                  </a:schemeClr>
                </a:solidFill>
                <a:ea typeface="+mn-lt"/>
                <a:cs typeface="+mn-lt"/>
              </a:rPr>
              <a:t>extract the single value in the list and replace the feature</a:t>
            </a:r>
            <a:endParaRPr lang="ru-RU">
              <a:solidFill>
                <a:schemeClr val="accent3">
                  <a:lumMod val="25000"/>
                </a:schemeClr>
              </a:solidFill>
            </a:endParaRPr>
          </a:p>
        </p:txBody>
      </p:sp>
      <p:sp>
        <p:nvSpPr>
          <p:cNvPr id="14" name="Блок-схема: процесс 13">
            <a:extLst>
              <a:ext uri="{FF2B5EF4-FFF2-40B4-BE49-F238E27FC236}">
                <a16:creationId xmlns:a16="http://schemas.microsoft.com/office/drawing/2014/main" id="{2E7C5E7B-D613-099C-5458-5A79DE962040}"/>
              </a:ext>
            </a:extLst>
          </p:cNvPr>
          <p:cNvSpPr/>
          <p:nvPr/>
        </p:nvSpPr>
        <p:spPr>
          <a:xfrm>
            <a:off x="8013211" y="1882202"/>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accent3">
                    <a:lumMod val="25000"/>
                  </a:schemeClr>
                </a:solidFill>
                <a:ea typeface="+mn-lt"/>
                <a:cs typeface="+mn-lt"/>
              </a:rPr>
              <a:t>convert the </a:t>
            </a:r>
            <a:r>
              <a:rPr lang="en-US" sz="1200" err="1">
                <a:solidFill>
                  <a:schemeClr val="accent3">
                    <a:lumMod val="25000"/>
                  </a:schemeClr>
                </a:solidFill>
                <a:ea typeface="+mn-lt"/>
                <a:cs typeface="+mn-lt"/>
              </a:rPr>
              <a:t>date_utc</a:t>
            </a:r>
            <a:r>
              <a:rPr lang="en-US" sz="1200">
                <a:solidFill>
                  <a:schemeClr val="accent3">
                    <a:lumMod val="25000"/>
                  </a:schemeClr>
                </a:solidFill>
                <a:ea typeface="+mn-lt"/>
                <a:cs typeface="+mn-lt"/>
              </a:rPr>
              <a:t> to a datetime datatype and then extracting the date leaving the time</a:t>
            </a:r>
            <a:endParaRPr lang="ru-RU">
              <a:solidFill>
                <a:schemeClr val="accent3">
                  <a:lumMod val="25000"/>
                </a:schemeClr>
              </a:solidFill>
            </a:endParaRPr>
          </a:p>
        </p:txBody>
      </p:sp>
      <p:sp>
        <p:nvSpPr>
          <p:cNvPr id="15" name="Блок-схема: процесс 14">
            <a:extLst>
              <a:ext uri="{FF2B5EF4-FFF2-40B4-BE49-F238E27FC236}">
                <a16:creationId xmlns:a16="http://schemas.microsoft.com/office/drawing/2014/main" id="{F4A9A6C9-F9F8-2A57-801B-3D5F2765B36F}"/>
              </a:ext>
            </a:extLst>
          </p:cNvPr>
          <p:cNvSpPr/>
          <p:nvPr/>
        </p:nvSpPr>
        <p:spPr>
          <a:xfrm>
            <a:off x="8013210" y="2644203"/>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accent3">
                    <a:lumMod val="25000"/>
                  </a:schemeClr>
                </a:solidFill>
                <a:ea typeface="+mn-lt"/>
                <a:cs typeface="+mn-lt"/>
              </a:rPr>
              <a:t> restrict the dates of the launches by date(2020, 11, 13)]</a:t>
            </a:r>
            <a:endParaRPr lang="en-US">
              <a:solidFill>
                <a:schemeClr val="accent3">
                  <a:lumMod val="25000"/>
                </a:schemeClr>
              </a:solidFill>
            </a:endParaRPr>
          </a:p>
        </p:txBody>
      </p:sp>
      <p:sp>
        <p:nvSpPr>
          <p:cNvPr id="16" name="Блок-схема: процесс 15">
            <a:extLst>
              <a:ext uri="{FF2B5EF4-FFF2-40B4-BE49-F238E27FC236}">
                <a16:creationId xmlns:a16="http://schemas.microsoft.com/office/drawing/2014/main" id="{F50F1EB3-A290-002F-6FC4-7B036CC308F8}"/>
              </a:ext>
            </a:extLst>
          </p:cNvPr>
          <p:cNvSpPr/>
          <p:nvPr/>
        </p:nvSpPr>
        <p:spPr>
          <a:xfrm>
            <a:off x="8013209" y="3425742"/>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accent3">
                    <a:lumMod val="25000"/>
                  </a:schemeClr>
                </a:solidFill>
                <a:ea typeface="+mn-lt"/>
                <a:cs typeface="+mn-lt"/>
              </a:rPr>
              <a:t>Takes the booster names from API /rockets/</a:t>
            </a:r>
            <a:endParaRPr lang="en-US" sz="1200">
              <a:solidFill>
                <a:schemeClr val="accent3">
                  <a:lumMod val="25000"/>
                </a:schemeClr>
              </a:solidFill>
              <a:ea typeface="Calibri"/>
              <a:cs typeface="Calibri"/>
            </a:endParaRPr>
          </a:p>
        </p:txBody>
      </p:sp>
      <p:sp>
        <p:nvSpPr>
          <p:cNvPr id="17" name="Блок-схема: процесс 16">
            <a:extLst>
              <a:ext uri="{FF2B5EF4-FFF2-40B4-BE49-F238E27FC236}">
                <a16:creationId xmlns:a16="http://schemas.microsoft.com/office/drawing/2014/main" id="{BB23687C-4F79-03AB-957D-AC3D28A24C9A}"/>
              </a:ext>
            </a:extLst>
          </p:cNvPr>
          <p:cNvSpPr/>
          <p:nvPr/>
        </p:nvSpPr>
        <p:spPr>
          <a:xfrm>
            <a:off x="8013210" y="4197510"/>
            <a:ext cx="209647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accent3">
                    <a:lumMod val="25000"/>
                  </a:schemeClr>
                </a:solidFill>
                <a:ea typeface="+mn-lt"/>
                <a:cs typeface="+mn-lt"/>
              </a:rPr>
              <a:t>From the </a:t>
            </a:r>
            <a:r>
              <a:rPr lang="en-US" sz="1200">
                <a:solidFill>
                  <a:schemeClr val="accent3">
                    <a:lumMod val="25000"/>
                  </a:schemeClr>
                </a:solidFill>
                <a:latin typeface="Calibri"/>
                <a:ea typeface="+mn-lt"/>
                <a:cs typeface="+mn-lt"/>
              </a:rPr>
              <a:t>API </a:t>
            </a:r>
            <a:r>
              <a:rPr lang="en-US" sz="1200">
                <a:solidFill>
                  <a:schemeClr val="accent3">
                    <a:lumMod val="25000"/>
                  </a:schemeClr>
                </a:solidFill>
                <a:latin typeface="Consolas"/>
                <a:ea typeface="+mn-lt"/>
                <a:cs typeface="+mn-lt"/>
              </a:rPr>
              <a:t>launchpad</a:t>
            </a:r>
            <a:r>
              <a:rPr lang="en-US" sz="1200">
                <a:solidFill>
                  <a:schemeClr val="accent3">
                    <a:lumMod val="25000"/>
                  </a:schemeClr>
                </a:solidFill>
                <a:ea typeface="+mn-lt"/>
                <a:cs typeface="+mn-lt"/>
              </a:rPr>
              <a:t> take the name of the launch site, the </a:t>
            </a:r>
            <a:r>
              <a:rPr lang="en-US" sz="1200" err="1">
                <a:solidFill>
                  <a:schemeClr val="accent3">
                    <a:lumMod val="25000"/>
                  </a:schemeClr>
                </a:solidFill>
                <a:ea typeface="+mn-lt"/>
                <a:cs typeface="+mn-lt"/>
              </a:rPr>
              <a:t>logitude</a:t>
            </a:r>
            <a:r>
              <a:rPr lang="en-US" sz="1200">
                <a:solidFill>
                  <a:schemeClr val="accent3">
                    <a:lumMod val="25000"/>
                  </a:schemeClr>
                </a:solidFill>
                <a:ea typeface="+mn-lt"/>
                <a:cs typeface="+mn-lt"/>
              </a:rPr>
              <a:t>, and the latitude. </a:t>
            </a:r>
            <a:endParaRPr lang="en-US" sz="1200">
              <a:solidFill>
                <a:schemeClr val="accent3">
                  <a:lumMod val="25000"/>
                </a:schemeClr>
              </a:solidFill>
              <a:ea typeface="Calibri"/>
              <a:cs typeface="Calibri"/>
            </a:endParaRPr>
          </a:p>
        </p:txBody>
      </p:sp>
      <p:sp>
        <p:nvSpPr>
          <p:cNvPr id="18" name="Блок-схема: процесс 17">
            <a:extLst>
              <a:ext uri="{FF2B5EF4-FFF2-40B4-BE49-F238E27FC236}">
                <a16:creationId xmlns:a16="http://schemas.microsoft.com/office/drawing/2014/main" id="{75CFDD56-188C-69F2-B3F0-D1A9BA520524}"/>
              </a:ext>
            </a:extLst>
          </p:cNvPr>
          <p:cNvSpPr/>
          <p:nvPr/>
        </p:nvSpPr>
        <p:spPr>
          <a:xfrm>
            <a:off x="8013209" y="4920432"/>
            <a:ext cx="2096476" cy="622417"/>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accent3">
                    <a:lumMod val="25000"/>
                  </a:schemeClr>
                </a:solidFill>
                <a:ea typeface="+mn-lt"/>
                <a:cs typeface="+mn-lt"/>
              </a:rPr>
              <a:t>From the API </a:t>
            </a:r>
            <a:r>
              <a:rPr lang="en-US" sz="1200">
                <a:solidFill>
                  <a:schemeClr val="accent3">
                    <a:lumMod val="25000"/>
                  </a:schemeClr>
                </a:solidFill>
                <a:latin typeface="Consolas"/>
                <a:ea typeface="+mn-lt"/>
                <a:cs typeface="+mn-lt"/>
              </a:rPr>
              <a:t>payload</a:t>
            </a:r>
            <a:r>
              <a:rPr lang="en-US" sz="1200">
                <a:solidFill>
                  <a:schemeClr val="accent3">
                    <a:lumMod val="25000"/>
                  </a:schemeClr>
                </a:solidFill>
                <a:ea typeface="+mn-lt"/>
                <a:cs typeface="+mn-lt"/>
              </a:rPr>
              <a:t> take the mass of the payload and the orbit </a:t>
            </a:r>
            <a:endParaRPr lang="ru-RU">
              <a:solidFill>
                <a:schemeClr val="accent3">
                  <a:lumMod val="25000"/>
                </a:schemeClr>
              </a:solidFill>
            </a:endParaRPr>
          </a:p>
        </p:txBody>
      </p:sp>
      <p:sp>
        <p:nvSpPr>
          <p:cNvPr id="19" name="Блок-схема: процесс 18">
            <a:extLst>
              <a:ext uri="{FF2B5EF4-FFF2-40B4-BE49-F238E27FC236}">
                <a16:creationId xmlns:a16="http://schemas.microsoft.com/office/drawing/2014/main" id="{F0078235-8AF3-5ED7-C50B-799C7763B1B2}"/>
              </a:ext>
            </a:extLst>
          </p:cNvPr>
          <p:cNvSpPr/>
          <p:nvPr/>
        </p:nvSpPr>
        <p:spPr>
          <a:xfrm>
            <a:off x="8013209" y="5672663"/>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accent3">
                    <a:lumMod val="25000"/>
                  </a:schemeClr>
                </a:solidFill>
                <a:ea typeface="Calibri"/>
                <a:cs typeface="Calibri"/>
              </a:rPr>
              <a:t>From API cores take data.</a:t>
            </a:r>
          </a:p>
        </p:txBody>
      </p:sp>
      <p:sp>
        <p:nvSpPr>
          <p:cNvPr id="20" name="Блок-схема: процесс 19">
            <a:extLst>
              <a:ext uri="{FF2B5EF4-FFF2-40B4-BE49-F238E27FC236}">
                <a16:creationId xmlns:a16="http://schemas.microsoft.com/office/drawing/2014/main" id="{CD619483-958E-57F5-11C3-80CFD8DFCDF9}"/>
              </a:ext>
            </a:extLst>
          </p:cNvPr>
          <p:cNvSpPr/>
          <p:nvPr/>
        </p:nvSpPr>
        <p:spPr>
          <a:xfrm>
            <a:off x="10230824" y="1882203"/>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accent3">
                    <a:lumMod val="25000"/>
                  </a:schemeClr>
                </a:solidFill>
                <a:ea typeface="+mn-lt"/>
                <a:cs typeface="+mn-lt"/>
              </a:rPr>
              <a:t>Collect all data into the dictionary </a:t>
            </a:r>
            <a:r>
              <a:rPr lang="en-US" sz="1200" err="1">
                <a:solidFill>
                  <a:schemeClr val="accent3">
                    <a:lumMod val="25000"/>
                  </a:schemeClr>
                </a:solidFill>
                <a:ea typeface="+mn-lt"/>
                <a:cs typeface="+mn-lt"/>
              </a:rPr>
              <a:t>launch_dict</a:t>
            </a:r>
            <a:r>
              <a:rPr lang="en-US" sz="1200">
                <a:solidFill>
                  <a:schemeClr val="accent3">
                    <a:lumMod val="25000"/>
                  </a:schemeClr>
                </a:solidFill>
                <a:ea typeface="+mn-lt"/>
                <a:cs typeface="+mn-lt"/>
              </a:rPr>
              <a:t> </a:t>
            </a:r>
            <a:endParaRPr lang="en-US" sz="1200">
              <a:solidFill>
                <a:schemeClr val="accent3">
                  <a:lumMod val="25000"/>
                </a:schemeClr>
              </a:solidFill>
              <a:ea typeface="Calibri"/>
              <a:cs typeface="Calibri"/>
            </a:endParaRPr>
          </a:p>
        </p:txBody>
      </p:sp>
      <p:sp>
        <p:nvSpPr>
          <p:cNvPr id="21" name="Блок-схема: процесс 20">
            <a:extLst>
              <a:ext uri="{FF2B5EF4-FFF2-40B4-BE49-F238E27FC236}">
                <a16:creationId xmlns:a16="http://schemas.microsoft.com/office/drawing/2014/main" id="{C1F5E9E7-EA69-F61E-EF70-77D468F374F6}"/>
              </a:ext>
            </a:extLst>
          </p:cNvPr>
          <p:cNvSpPr/>
          <p:nvPr/>
        </p:nvSpPr>
        <p:spPr>
          <a:xfrm>
            <a:off x="10230825" y="2644203"/>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accent3">
                    <a:lumMod val="25000"/>
                  </a:schemeClr>
                </a:solidFill>
                <a:ea typeface="+mn-lt"/>
                <a:cs typeface="+mn-lt"/>
              </a:rPr>
              <a:t>Create a data frame from </a:t>
            </a:r>
            <a:r>
              <a:rPr lang="en-US" sz="1200" err="1">
                <a:solidFill>
                  <a:schemeClr val="accent3">
                    <a:lumMod val="25000"/>
                  </a:schemeClr>
                </a:solidFill>
                <a:ea typeface="+mn-lt"/>
                <a:cs typeface="+mn-lt"/>
              </a:rPr>
              <a:t>launch_dict</a:t>
            </a:r>
            <a:endParaRPr lang="ru-RU" err="1">
              <a:solidFill>
                <a:schemeClr val="accent3">
                  <a:lumMod val="25000"/>
                </a:schemeClr>
              </a:solidFill>
            </a:endParaRPr>
          </a:p>
        </p:txBody>
      </p:sp>
      <p:sp>
        <p:nvSpPr>
          <p:cNvPr id="22" name="Блок-схема: процесс 21">
            <a:extLst>
              <a:ext uri="{FF2B5EF4-FFF2-40B4-BE49-F238E27FC236}">
                <a16:creationId xmlns:a16="http://schemas.microsoft.com/office/drawing/2014/main" id="{D4584E13-3D88-3DF7-A6BA-FCE7C944092D}"/>
              </a:ext>
            </a:extLst>
          </p:cNvPr>
          <p:cNvSpPr/>
          <p:nvPr/>
        </p:nvSpPr>
        <p:spPr>
          <a:xfrm>
            <a:off x="10230823" y="3425741"/>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accent3">
                    <a:lumMod val="25000"/>
                  </a:schemeClr>
                </a:solidFill>
                <a:ea typeface="+mn-lt"/>
                <a:cs typeface="+mn-lt"/>
              </a:rPr>
              <a:t>remove the Falcon 1 launches keeping only the Falcon 9 launches</a:t>
            </a:r>
            <a:endParaRPr lang="ru-RU">
              <a:solidFill>
                <a:schemeClr val="accent3">
                  <a:lumMod val="25000"/>
                </a:schemeClr>
              </a:solidFill>
            </a:endParaRPr>
          </a:p>
        </p:txBody>
      </p:sp>
      <p:sp>
        <p:nvSpPr>
          <p:cNvPr id="23" name="Блок-схема: процесс 22">
            <a:extLst>
              <a:ext uri="{FF2B5EF4-FFF2-40B4-BE49-F238E27FC236}">
                <a16:creationId xmlns:a16="http://schemas.microsoft.com/office/drawing/2014/main" id="{279C73CD-5ACD-4DDF-74E7-7F307BF437DE}"/>
              </a:ext>
            </a:extLst>
          </p:cNvPr>
          <p:cNvSpPr/>
          <p:nvPr/>
        </p:nvSpPr>
        <p:spPr>
          <a:xfrm>
            <a:off x="10240592" y="4197509"/>
            <a:ext cx="1852246" cy="612648"/>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accent3">
                    <a:lumMod val="25000"/>
                  </a:schemeClr>
                </a:solidFill>
                <a:latin typeface="Source Sans Pro"/>
                <a:ea typeface="Source Sans Pro"/>
                <a:cs typeface="Calibri"/>
              </a:rPr>
              <a:t> replace the null values in </a:t>
            </a:r>
            <a:r>
              <a:rPr lang="en-US" sz="1200" err="1">
                <a:solidFill>
                  <a:schemeClr val="accent3">
                    <a:lumMod val="25000"/>
                  </a:schemeClr>
                </a:solidFill>
                <a:latin typeface="Source Sans Pro"/>
                <a:ea typeface="Source Sans Pro"/>
                <a:cs typeface="Calibri"/>
              </a:rPr>
              <a:t>PayloadMass</a:t>
            </a:r>
            <a:r>
              <a:rPr lang="en-US" sz="1200">
                <a:solidFill>
                  <a:schemeClr val="accent3">
                    <a:lumMod val="25000"/>
                  </a:schemeClr>
                </a:solidFill>
                <a:latin typeface="Source Sans Pro"/>
                <a:ea typeface="Source Sans Pro"/>
                <a:cs typeface="Calibri"/>
              </a:rPr>
              <a:t> with the mean of the </a:t>
            </a:r>
            <a:r>
              <a:rPr lang="en-US" sz="1200" err="1">
                <a:solidFill>
                  <a:schemeClr val="accent3">
                    <a:lumMod val="25000"/>
                  </a:schemeClr>
                </a:solidFill>
                <a:latin typeface="Source Sans Pro"/>
                <a:ea typeface="Source Sans Pro"/>
                <a:cs typeface="Calibri"/>
              </a:rPr>
              <a:t>PayloadMass</a:t>
            </a:r>
            <a:r>
              <a:rPr lang="en-US" sz="1200">
                <a:solidFill>
                  <a:schemeClr val="accent3">
                    <a:lumMod val="25000"/>
                  </a:schemeClr>
                </a:solidFill>
                <a:latin typeface="Source Sans Pro"/>
                <a:ea typeface="Source Sans Pro"/>
                <a:cs typeface="Calibri"/>
              </a:rPr>
              <a:t> data</a:t>
            </a:r>
            <a:endParaRPr lang="ru-RU">
              <a:solidFill>
                <a:schemeClr val="accent3">
                  <a:lumMod val="25000"/>
                </a:schemeClr>
              </a:solidFill>
            </a:endParaRPr>
          </a:p>
        </p:txBody>
      </p:sp>
      <p:sp>
        <p:nvSpPr>
          <p:cNvPr id="26" name="Блок-схема: знак завершения 25">
            <a:extLst>
              <a:ext uri="{FF2B5EF4-FFF2-40B4-BE49-F238E27FC236}">
                <a16:creationId xmlns:a16="http://schemas.microsoft.com/office/drawing/2014/main" id="{B1A0F626-1614-1AAD-4C47-7C01376EFC83}"/>
              </a:ext>
            </a:extLst>
          </p:cNvPr>
          <p:cNvSpPr/>
          <p:nvPr/>
        </p:nvSpPr>
        <p:spPr>
          <a:xfrm>
            <a:off x="6106583" y="1449916"/>
            <a:ext cx="914400" cy="30175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a:ea typeface="Calibri"/>
                <a:cs typeface="Calibri"/>
              </a:rPr>
              <a:t>Start</a:t>
            </a:r>
            <a:endParaRPr lang="ru-RU"/>
          </a:p>
        </p:txBody>
      </p:sp>
      <p:sp>
        <p:nvSpPr>
          <p:cNvPr id="27" name="Блок-схема: знак завершения 26">
            <a:extLst>
              <a:ext uri="{FF2B5EF4-FFF2-40B4-BE49-F238E27FC236}">
                <a16:creationId xmlns:a16="http://schemas.microsoft.com/office/drawing/2014/main" id="{48E865FD-B191-EF75-323E-7E84CFEF2A84}"/>
              </a:ext>
            </a:extLst>
          </p:cNvPr>
          <p:cNvSpPr/>
          <p:nvPr/>
        </p:nvSpPr>
        <p:spPr>
          <a:xfrm>
            <a:off x="10688352" y="5074300"/>
            <a:ext cx="914400" cy="30175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ru-RU" err="1">
                <a:ea typeface="Calibri"/>
                <a:cs typeface="Calibri"/>
              </a:rPr>
              <a:t>Finish</a:t>
            </a:r>
            <a:endParaRPr lang="ru-RU" err="1"/>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Широкоэкранный</PresentationFormat>
  <Slides>55</Slides>
  <Notes>2</Notes>
  <HiddenSlides>0</HiddenSlides>
  <ScaleCrop>false</ScaleCrop>
  <HeadingPairs>
    <vt:vector size="4" baseType="variant">
      <vt:variant>
        <vt:lpstr>Тема</vt:lpstr>
      </vt:variant>
      <vt:variant>
        <vt:i4>1</vt:i4>
      </vt:variant>
      <vt:variant>
        <vt:lpstr>Заголовки слайдов</vt:lpstr>
      </vt:variant>
      <vt:variant>
        <vt:i4>55</vt:i4>
      </vt:variant>
    </vt:vector>
  </HeadingPairs>
  <TitlesOfParts>
    <vt:vector size="56" baseType="lpstr">
      <vt:lpstr>Custom Design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Another popular data source for obtaining Falcon 9 Launch data is web scraping related Wiki pages.  </vt:lpstr>
      <vt:lpstr>The following Dataframe have been collected. </vt:lpstr>
      <vt:lpstr>Презентация PowerPoint</vt:lpstr>
      <vt:lpstr>Презентация PowerPoint</vt:lpstr>
      <vt:lpstr>Презентация PowerPoint</vt:lpstr>
      <vt:lpstr>Презентация PowerPoint</vt:lpstr>
      <vt:lpstr>We see that as the flight number increases, the first stage is more likely to land successfully. The payload mass also appears to be a factor; even with more massive payloads, the first stage often returns successfully.</vt:lpstr>
      <vt:lpstr>We see that for each site as the flight number increases, the first stage is more likely to land successfully. </vt:lpstr>
      <vt:lpstr>Now if you observe Payload Mass Vs. Launch Site scatter point chart you will find for the VAFB-SLC launchsite there are no rockets launched for heavypayload mass(greater than 10000).</vt:lpstr>
      <vt:lpstr>There are four orbit types for the most success launches: ES-L1, GEO, HEO, SSO.</vt:lpstr>
      <vt:lpstr>You can observe that in the LEO orbit, success seems to be related to the number of flights. Conversely, in the GTO orbit, there appears to be no relationship between flight number and success.</vt:lpstr>
      <vt:lpstr>With heavy payloads the successful landing or positive landing rate are more for Polar,LEO and ISS. However, for GTO, it's difficult to distinguish between successful and unsuccessful landings as both outcomes are present. </vt:lpstr>
      <vt:lpstr>A line chart with x axis is the year and y axis is the success rate. You can observe that the sucess rate since 2013 kept increasing till 2020</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Successes and failed launches on the map.</vt:lpstr>
      <vt:lpstr>Презентация PowerPoint</vt:lpstr>
      <vt:lpstr>Distances from launch site to a closest city, railway, highway, etc.</vt:lpstr>
      <vt:lpstr>Презентация PowerPoint</vt:lpstr>
      <vt:lpstr>Презентация PowerPoint</vt:lpstr>
      <vt:lpstr>The dashboard application contains input components such as a dropdown list and a range  slider to interact with a pie chart and a scatter point chart.    </vt:lpstr>
      <vt:lpstr>SpaceX Launch Records Dashboard </vt:lpstr>
      <vt:lpstr>Презентация PowerPoint</vt:lpstr>
      <vt:lpstr>Total success launches for the launch site (KSC LC-39A) with highest launch success ratio </vt:lpstr>
      <vt:lpstr>Презентация PowerPoint</vt:lpstr>
      <vt:lpstr>The F9 Booster FT (green color) has the highest success rate.</vt:lpstr>
      <vt:lpstr>The range 4600-5300kg has 5 success vs 2 unsuccess and this is the highest success rate = 2.5.</vt:lpstr>
      <vt:lpstr>The range 5400-6800kg has 0 success and 6 unseccess launches.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Assets for Launch Sites Proximities Analysis </vt:lpstr>
      <vt:lpstr># For each launch site, add a Circle object based on its coordinate (Lat, Long) values.</vt:lpstr>
      <vt:lpstr># Apply a function to check the value of `class` column # If class=1, marker_color value will be green # If class=0, marker_color value will be red spacex_df['marker_color'] = spacex_df['class'].apply(lambda x: 'green' if x == 1 else 'red')</vt:lpstr>
      <vt:lpstr># Create a marker with distance to a closest city, railway, highway, etc. Draw a line between the marker to the launch site </vt:lpstr>
      <vt:lpstr># Add a callback function for `site-dropdown` as input, `success-pie-chart` as output </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5</cp:revision>
  <dcterms:created xsi:type="dcterms:W3CDTF">2021-04-29T18:58:34Z</dcterms:created>
  <dcterms:modified xsi:type="dcterms:W3CDTF">2025-03-05T06:03:24Z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